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112"/>
  </p:notesMasterIdLst>
  <p:handoutMasterIdLst>
    <p:handoutMasterId r:id="rId113"/>
  </p:handoutMasterIdLst>
  <p:sldIdLst>
    <p:sldId id="330" r:id="rId3"/>
    <p:sldId id="882" r:id="rId4"/>
    <p:sldId id="688" r:id="rId5"/>
    <p:sldId id="689" r:id="rId6"/>
    <p:sldId id="690" r:id="rId7"/>
    <p:sldId id="691" r:id="rId8"/>
    <p:sldId id="883" r:id="rId9"/>
    <p:sldId id="692" r:id="rId10"/>
    <p:sldId id="693" r:id="rId11"/>
    <p:sldId id="694" r:id="rId12"/>
    <p:sldId id="695" r:id="rId13"/>
    <p:sldId id="785" r:id="rId14"/>
    <p:sldId id="335" r:id="rId15"/>
    <p:sldId id="884" r:id="rId16"/>
    <p:sldId id="697" r:id="rId17"/>
    <p:sldId id="698" r:id="rId18"/>
    <p:sldId id="886" r:id="rId19"/>
    <p:sldId id="701" r:id="rId20"/>
    <p:sldId id="787" r:id="rId21"/>
    <p:sldId id="788" r:id="rId22"/>
    <p:sldId id="789" r:id="rId23"/>
    <p:sldId id="790" r:id="rId24"/>
    <p:sldId id="791" r:id="rId25"/>
    <p:sldId id="792" r:id="rId26"/>
    <p:sldId id="793" r:id="rId27"/>
    <p:sldId id="885" r:id="rId28"/>
    <p:sldId id="795" r:id="rId29"/>
    <p:sldId id="796" r:id="rId30"/>
    <p:sldId id="797" r:id="rId31"/>
    <p:sldId id="798" r:id="rId32"/>
    <p:sldId id="799" r:id="rId33"/>
    <p:sldId id="800" r:id="rId34"/>
    <p:sldId id="801" r:id="rId35"/>
    <p:sldId id="802" r:id="rId36"/>
    <p:sldId id="803" r:id="rId37"/>
    <p:sldId id="804" r:id="rId38"/>
    <p:sldId id="805" r:id="rId39"/>
    <p:sldId id="806" r:id="rId40"/>
    <p:sldId id="807" r:id="rId41"/>
    <p:sldId id="808" r:id="rId42"/>
    <p:sldId id="809" r:id="rId43"/>
    <p:sldId id="810" r:id="rId44"/>
    <p:sldId id="811" r:id="rId45"/>
    <p:sldId id="812" r:id="rId46"/>
    <p:sldId id="813" r:id="rId47"/>
    <p:sldId id="814" r:id="rId48"/>
    <p:sldId id="815" r:id="rId49"/>
    <p:sldId id="877" r:id="rId50"/>
    <p:sldId id="817" r:id="rId51"/>
    <p:sldId id="818" r:id="rId52"/>
    <p:sldId id="819" r:id="rId53"/>
    <p:sldId id="820" r:id="rId54"/>
    <p:sldId id="821" r:id="rId55"/>
    <p:sldId id="822" r:id="rId56"/>
    <p:sldId id="823" r:id="rId57"/>
    <p:sldId id="824" r:id="rId58"/>
    <p:sldId id="825" r:id="rId59"/>
    <p:sldId id="826" r:id="rId60"/>
    <p:sldId id="878" r:id="rId61"/>
    <p:sldId id="879" r:id="rId62"/>
    <p:sldId id="880" r:id="rId63"/>
    <p:sldId id="827" r:id="rId64"/>
    <p:sldId id="828" r:id="rId65"/>
    <p:sldId id="829" r:id="rId66"/>
    <p:sldId id="830" r:id="rId67"/>
    <p:sldId id="831" r:id="rId68"/>
    <p:sldId id="832" r:id="rId69"/>
    <p:sldId id="833" r:id="rId70"/>
    <p:sldId id="834" r:id="rId71"/>
    <p:sldId id="835" r:id="rId72"/>
    <p:sldId id="836" r:id="rId73"/>
    <p:sldId id="837" r:id="rId74"/>
    <p:sldId id="838" r:id="rId75"/>
    <p:sldId id="839" r:id="rId76"/>
    <p:sldId id="840" r:id="rId77"/>
    <p:sldId id="841" r:id="rId78"/>
    <p:sldId id="842" r:id="rId79"/>
    <p:sldId id="843" r:id="rId80"/>
    <p:sldId id="844" r:id="rId81"/>
    <p:sldId id="845" r:id="rId82"/>
    <p:sldId id="846" r:id="rId83"/>
    <p:sldId id="847" r:id="rId84"/>
    <p:sldId id="848" r:id="rId85"/>
    <p:sldId id="849" r:id="rId86"/>
    <p:sldId id="850" r:id="rId87"/>
    <p:sldId id="851" r:id="rId88"/>
    <p:sldId id="852" r:id="rId89"/>
    <p:sldId id="853" r:id="rId90"/>
    <p:sldId id="854" r:id="rId91"/>
    <p:sldId id="855" r:id="rId92"/>
    <p:sldId id="856" r:id="rId93"/>
    <p:sldId id="857" r:id="rId94"/>
    <p:sldId id="858" r:id="rId95"/>
    <p:sldId id="859" r:id="rId96"/>
    <p:sldId id="860" r:id="rId97"/>
    <p:sldId id="861" r:id="rId98"/>
    <p:sldId id="862" r:id="rId99"/>
    <p:sldId id="863" r:id="rId100"/>
    <p:sldId id="864" r:id="rId101"/>
    <p:sldId id="865" r:id="rId102"/>
    <p:sldId id="866" r:id="rId103"/>
    <p:sldId id="867" r:id="rId104"/>
    <p:sldId id="868" r:id="rId105"/>
    <p:sldId id="869" r:id="rId106"/>
    <p:sldId id="870" r:id="rId107"/>
    <p:sldId id="871" r:id="rId108"/>
    <p:sldId id="872" r:id="rId109"/>
    <p:sldId id="881" r:id="rId110"/>
    <p:sldId id="687" r:id="rId111"/>
  </p:sldIdLst>
  <p:sldSz cx="12192000" cy="6858000"/>
  <p:notesSz cx="6858000" cy="9144000"/>
  <p:embeddedFontLst>
    <p:embeddedFont>
      <p:font typeface="Calibri" panose="020F0502020204030204" pitchFamily="34" charset="0"/>
      <p:regular r:id="rId114"/>
      <p:bold r:id="rId115"/>
      <p:italic r:id="rId116"/>
      <p:boldItalic r:id="rId117"/>
    </p:embeddedFont>
    <p:embeddedFont>
      <p:font typeface="Consolas" panose="020B0609020204030204" pitchFamily="49" charset="0"/>
      <p:regular r:id="rId118"/>
      <p:bold r:id="rId119"/>
      <p:italic r:id="rId120"/>
      <p:boldItalic r:id="rId121"/>
    </p:embeddedFont>
    <p:embeddedFont>
      <p:font typeface="Verdana" panose="020B060403050404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74" userDrawn="1">
          <p15:clr>
            <a:srgbClr val="A4A3A4"/>
          </p15:clr>
        </p15:guide>
        <p15:guide id="2" pos="370" userDrawn="1">
          <p15:clr>
            <a:srgbClr val="A4A3A4"/>
          </p15:clr>
        </p15:guide>
        <p15:guide id="3" orient="horz" pos="3657" userDrawn="1">
          <p15:clr>
            <a:srgbClr val="A4A3A4"/>
          </p15:clr>
        </p15:guide>
        <p15:guide id="4" pos="7317" userDrawn="1">
          <p15:clr>
            <a:srgbClr val="A4A3A4"/>
          </p15:clr>
        </p15:guide>
        <p15:guide id="5" orient="horz" pos="686" userDrawn="1">
          <p15:clr>
            <a:srgbClr val="A4A3A4"/>
          </p15:clr>
        </p15:guide>
        <p15:guide id="6" orient="horz" pos="414" userDrawn="1">
          <p15:clr>
            <a:srgbClr val="A4A3A4"/>
          </p15:clr>
        </p15:guide>
        <p15:guide id="7" pos="27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57" autoAdjust="0"/>
    <p:restoredTop sz="88398" autoAdjust="0"/>
  </p:normalViewPr>
  <p:slideViewPr>
    <p:cSldViewPr snapToGrid="0" snapToObjects="1">
      <p:cViewPr varScale="1">
        <p:scale>
          <a:sx n="60" d="100"/>
          <a:sy n="60" d="100"/>
        </p:scale>
        <p:origin x="630" y="78"/>
      </p:cViewPr>
      <p:guideLst>
        <p:guide orient="horz" pos="3974"/>
        <p:guide pos="370"/>
        <p:guide orient="horz" pos="3657"/>
        <p:guide pos="7317"/>
        <p:guide orient="horz" pos="686"/>
        <p:guide orient="horz" pos="414"/>
        <p:guide pos="2797"/>
      </p:guideLst>
    </p:cSldViewPr>
  </p:slideViewPr>
  <p:outlineViewPr>
    <p:cViewPr>
      <p:scale>
        <a:sx n="33" d="100"/>
        <a:sy n="33" d="100"/>
      </p:scale>
      <p:origin x="0" y="-75372"/>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0.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handoutMaster" Target="handoutMasters/handoutMaster1.xml"/><Relationship Id="rId118" Type="http://schemas.openxmlformats.org/officeDocument/2006/relationships/font" Target="fonts/font5.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1.fntdata"/><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2.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Ken Thompson and Dennis Ritchie developed a simpler O S which they called UNICS (later: UNIX). Many students studied it, especially when John Lions published a line-by-line commentary of the source code.  This comment is found in the source. It has become famous.</a:t>
            </a:r>
          </a:p>
          <a:p>
            <a:pPr marL="0" lvl="0" indent="0" algn="l" rtl="0">
              <a:spcBef>
                <a:spcPts val="0"/>
              </a:spcBef>
              <a:spcAft>
                <a:spcPts val="0"/>
              </a:spcAft>
              <a:buNone/>
            </a:pPr>
            <a:r>
              <a:rPr lang="en-US" dirty="0"/>
              <a:t>Image 1 from: https://cdn1.vogel.de/unsafe/fit-in/1000x0/images.vogel.de/vogelonline/bdb/1717400/1717458/original.jpg</a:t>
            </a:r>
          </a:p>
          <a:p>
            <a:pPr marL="0" lvl="0" indent="0" algn="l" rtl="0">
              <a:spcBef>
                <a:spcPts val="0"/>
              </a:spcBef>
              <a:spcAft>
                <a:spcPts val="0"/>
              </a:spcAft>
              <a:buNone/>
            </a:pPr>
            <a:r>
              <a:rPr lang="en-US" dirty="0"/>
              <a:t>Image 2 from: https://upload.wikimedia.org/wikipedia/commons/thumb/5/50/Lions_Commentary_Unix.jpeg/330px-Lions_Commentary_Unix.jpeg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877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from: Cover of Andy’s older books</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74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from: http://upload.wikimedia.org/wikipedia/commons/8/83/World_Wide_Smartphone_Sales.png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vertical axis represents values ranging from 0 to 300000 with intervals of 100000 and the horizontal axis represents Q 1 to Q 4 for the years 2007 to 2018 with intervals of 1. Sales of android were 0 in Q 1 2007. It increased gradually to 40000 around Q 4 2010. Then it increased drastically to 280000 around Q 4 2014 and then dropped to 250000 around Q 1 2015 then again increased to 350000 around Q 3 2015 and then again dropped to 295000 around Q 2 2016 and then again increased to 390000 around Q 4 2016 then again decreased to 350000 around Q 1 2017. Sales of </a:t>
            </a:r>
            <a:r>
              <a:rPr lang="en-US" dirty="0" err="1"/>
              <a:t>i</a:t>
            </a:r>
            <a:r>
              <a:rPr lang="en-US" dirty="0"/>
              <a:t> O S was 0 in Q 1 2007. It increased gradually to 20000 around Q 3 2011. Further from Q 4 2011 to Q 1 2018 there was an increased and decrease in sales in the range of 20000 to 80000. Sales of windows are around 0 from Q 1 2007 to Q 4 2016 with a slight increase up to 10000 around Q 1 2015. Sales of Blackberry are around 0 from Q 1 2007 to Q 4 2016 with a slight increase up to 15000 around Q 4 2010. Sales of Symbian is around 110000 from Q 1 2007 to Q 4 2010 which decreased gradually to 0 in Q 3 2012 and then remained constant. Sales of other smartphones were negligible throughout these years (approximate data).</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590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By accident, people found that Intel had adopted MINIX in its Management Engine (a special subsystem in almost all Intel processors) that </a:t>
            </a:r>
            <a:r>
              <a:rPr lang="en-US" b="0" i="0" dirty="0">
                <a:solidFill>
                  <a:srgbClr val="202122"/>
                </a:solidFill>
                <a:latin typeface="Arial"/>
                <a:ea typeface="Arial"/>
                <a:cs typeface="Arial"/>
                <a:sym typeface="Arial"/>
              </a:rPr>
              <a:t>always runs if the motherboard is connected to power with low-level access to the devices of the system and the ability to bypass the O S completely. Even the researchers involved in the development of </a:t>
            </a:r>
            <a:r>
              <a:rPr lang="en-US" b="0" i="0" dirty="0" err="1">
                <a:solidFill>
                  <a:srgbClr val="202122"/>
                </a:solidFill>
                <a:latin typeface="Arial"/>
                <a:ea typeface="Arial"/>
                <a:cs typeface="Arial"/>
                <a:sym typeface="Arial"/>
              </a:rPr>
              <a:t>Minix</a:t>
            </a:r>
            <a:r>
              <a:rPr lang="en-US" b="0" i="0" dirty="0">
                <a:solidFill>
                  <a:srgbClr val="202122"/>
                </a:solidFill>
                <a:latin typeface="Arial"/>
                <a:ea typeface="Arial"/>
                <a:cs typeface="Arial"/>
                <a:sym typeface="Arial"/>
              </a:rPr>
              <a:t> 3 (including the authors of this book) were not aware that Intel had been using it for years in (almost) all of its C P U s.</a:t>
            </a:r>
          </a:p>
          <a:p>
            <a:pPr marL="0" lvl="0" indent="0" algn="l" rtl="0">
              <a:spcBef>
                <a:spcPts val="0"/>
              </a:spcBef>
              <a:spcAft>
                <a:spcPts val="0"/>
              </a:spcAft>
              <a:buNone/>
            </a:pPr>
            <a:endParaRPr lang="en-US" b="0" i="0" dirty="0">
              <a:solidFill>
                <a:srgbClr val="202122"/>
              </a:solidFill>
              <a:latin typeface="Arial"/>
              <a:cs typeface="Arial"/>
              <a:sym typeface="Arial"/>
            </a:endParaRPr>
          </a:p>
          <a:p>
            <a:pPr marL="0" lvl="0" indent="0" algn="l" rtl="0">
              <a:spcBef>
                <a:spcPts val="0"/>
              </a:spcBef>
              <a:spcAft>
                <a:spcPts val="0"/>
              </a:spcAft>
              <a:buNone/>
            </a:pPr>
            <a:r>
              <a:rPr lang="en-US" b="0" i="0" dirty="0">
                <a:solidFill>
                  <a:srgbClr val="202122"/>
                </a:solidFill>
                <a:latin typeface="Arial"/>
                <a:cs typeface="Arial"/>
                <a:sym typeface="Arial"/>
              </a:rPr>
              <a:t>Long Description:</a:t>
            </a:r>
          </a:p>
          <a:p>
            <a:pPr marL="0" lvl="0" indent="0" algn="l" rtl="0">
              <a:spcBef>
                <a:spcPts val="0"/>
              </a:spcBef>
              <a:spcAft>
                <a:spcPts val="0"/>
              </a:spcAft>
              <a:buNone/>
            </a:pPr>
            <a:r>
              <a:rPr lang="en-US" dirty="0"/>
              <a:t>The text reads as </a:t>
            </a:r>
            <a:r>
              <a:rPr lang="en-US" dirty="0" err="1"/>
              <a:t>follows.This</a:t>
            </a:r>
            <a:r>
              <a:rPr lang="en-US" dirty="0"/>
              <a:t> is Googles cache of F T P colon forward slash forward slash f t p dot supermicro dot com forward slash C D R hyphen X 1 1 hyphen U P under score, 1.10 under score 4 under score Intel under score X11 under score U P under score platform forward slash Intel forward slash M E forward slash other under score licenses forward slash </a:t>
            </a:r>
            <a:r>
              <a:rPr lang="en-US" dirty="0" err="1"/>
              <a:t>minix</a:t>
            </a:r>
            <a:r>
              <a:rPr lang="en-US" dirty="0"/>
              <a:t> 3 under score license dot T X T. It is a snapshot of the page as it appears on March 23, 2017, 18:02 GMT .Licensed copyright C in parenthesis 1987 1997 2006 Vrije Universiteit, Amsterdam, the Netherlands. All right reserved. Redistribution and use of the MINIX 3 operating system in source and binary form, with or without modification, are permitted, provided that the following conditions are met. Asterisk redistribution of source code must retain the above copyright notice, the list of conditions and the following disclaimer. Asterisk redistribution in binary form must reproduce the above copyright notice, this list of conditions and the following disclaimer in the documentation and forward slash or other materials provided with the distribution. Asterisk neither the name of the </a:t>
            </a:r>
            <a:r>
              <a:rPr lang="en-US" dirty="0" err="1"/>
              <a:t>Virje</a:t>
            </a:r>
            <a:r>
              <a:rPr lang="en-US" dirty="0"/>
              <a:t> Universiteit nor the names of the software authors or contributors may be used to endorse or promote products derived from this software.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6549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579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Some of the components of a simple personal computer are shown. The CPU, memory, and I/O devices such as Video Controller, Keyboard Controller, USB Controller, and Hard disk Controller are all connected by a system bus and communicate with one another over it. The Monitor is connected to Video Controller, Keyboard is connected to Keyboard Controller, a USB printer is connected to USB Controller, and a Hard disk drive is connected to the Hard disk Controller.</a:t>
            </a:r>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51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3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5291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 </a:t>
            </a:r>
            <a:r>
              <a:rPr lang="en-US" dirty="0" err="1"/>
              <a:t>S</a:t>
            </a:r>
            <a:r>
              <a:rPr lang="en-US"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4226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rectangular blocks placed one above the other labeled Registers, Cache, Main memory, and Magnetic disk / S </a:t>
            </a:r>
            <a:r>
              <a:rPr lang="en-US" noProof="0" dirty="0" err="1"/>
              <a:t>S</a:t>
            </a:r>
            <a:r>
              <a:rPr lang="en-US" noProof="0"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370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828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vertical round bar has four platters mounted on it. The upper and lower surface of the four platters arranged from top to bottom is labeled Surface 7 to Surface 0. The read or write head, depicted by a pair of parallel holders is also shown on the right of the bar. The direction of the arm motion is shown in a dual direction. Note: Read or write head [1 per surface].</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7824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dirty="0">
                <a:solidFill>
                  <a:schemeClr val="dk1"/>
                </a:solidFill>
                <a:effectLst/>
                <a:latin typeface="Arial"/>
                <a:ea typeface="Arial"/>
                <a:cs typeface="Arial"/>
                <a:sym typeface="Arial"/>
              </a:rPr>
              <a:t>The flow is as follows: Step 1: C P U to disk controller; step 2: disk controller to interrupt controller; step 3: a direct signal from interrupt controller to C P U; step 4: a curved signal from interrupt controller to C P U. Disk drive is above disk controller.</a:t>
            </a:r>
            <a:r>
              <a:rPr lang="en-US" dirty="0"/>
              <a:t> </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88417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Part (b): There is a vertical rectangular block labeled Interrupt handler with five partitions. The first partition from the top is empty. The second partition is labeled Current instruction. The third partition is labeled Next instruction.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fourth partition has labels 1. Interrupt and 3. Return.</a:t>
            </a:r>
            <a:r>
              <a:rPr lang="en-US" sz="1200" dirty="0">
                <a:effectLst/>
                <a:latin typeface="Arial" panose="020B0604020202020204" pitchFamily="34" charset="0"/>
                <a:ea typeface="Calibri" panose="020F0502020204030204" pitchFamily="34" charset="0"/>
                <a:cs typeface="Arial" panose="020B0604020202020204" pitchFamily="34" charset="0"/>
              </a:rPr>
              <a:t> The fifth partition is labeled 2. Dispatch to the handler and highlighted. In the fifth partition, there is a small rectangle with one vertical partition is formed at the lower right end of the partition. An arrow labeled 1. Interrupt from Current instruction points to 2. Dispatch to handler. An arrow from 2. Dispatch to handler points to the interrupt handler. An arrow labeled 3. Return from the interrupt handler points to the third partition Next instruction.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768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image has two square-shaped shaded blocks at the center, one above the other. Five rectangular blocks are on the left of the two blocks, and six rectangular blocks are on the right of the two blocks. Center: In the center, the first square-shaped block has a further two square-shaped blocks with two partitions placed on the upper left and upper right labeled Core 1 and Cache, Core 2 and Cache from top to bottom partitions. There are three rectangle-shaped blocks in the first square placed top to bottom labeled Shared Cache, G P U Cores, and Memory Controllers. The second square-shaped block labeled Platform Controller Hub is placed at the bottom of the first square and both squares are connected with each other labeled D M I. There is a rectangular block under the second square, connected with it and labeled More P C I e devices. Left: The first rectangular block labeled D </a:t>
            </a:r>
            <a:r>
              <a:rPr lang="en-US" noProof="0" dirty="0" err="1"/>
              <a:t>D</a:t>
            </a:r>
            <a:r>
              <a:rPr lang="en-US" noProof="0" dirty="0"/>
              <a:t> R 4 memory is connected to the first square. Four rectangular blocks labeled P C I e slot are connected to the second square. Right: Two rectangular blocks labeled Graphics, D </a:t>
            </a:r>
            <a:r>
              <a:rPr lang="en-US" noProof="0" dirty="0" err="1"/>
              <a:t>D</a:t>
            </a:r>
            <a:r>
              <a:rPr lang="en-US" noProof="0" dirty="0"/>
              <a:t> R 4 memory, are connected to the first square via P C I e. The four rectangular blocks labeled S A T A, U S B 3.2 ports, U S B 4 ports, Gigabit Ethernet, and connected to the second square. The Gigabit Ethernet is connected to the second square via P C I 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560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313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Node "A" has two possibilities, B and C. B has three possibilities D, E, and F.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007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Hierarchical file systems were pioneered by Multics.</a:t>
            </a:r>
          </a:p>
          <a:p>
            <a:endParaRPr lang="en-US" dirty="0">
              <a:ea typeface="ＭＳ Ｐゴシック" pitchFamily="34" charset="-128"/>
            </a:endParaRPr>
          </a:p>
          <a:p>
            <a:r>
              <a:rPr lang="en-US" noProof="0" dirty="0"/>
              <a:t>Long Description:</a:t>
            </a:r>
          </a:p>
          <a:p>
            <a:r>
              <a:rPr lang="en-US" noProof="0" dirty="0"/>
              <a:t>The tree starts at the root directory. Root directory has two possibilities Students and Faculty (children of the Root directory). Students have three possibilities </a:t>
            </a:r>
            <a:r>
              <a:rPr lang="en-US" noProof="0" dirty="0" err="1"/>
              <a:t>Robbert</a:t>
            </a:r>
            <a:r>
              <a:rPr lang="en-US" noProof="0" dirty="0"/>
              <a:t>, Matty, and Leo (grandchildren of the Root directory). The faculty has three possibilities Prof. Brown, Prof. Green, and Prof. White. Prof. Brown has four possibilities Courses, Papers, Grants, and Committees. Courses have two possibilities C S 101, C S 105. Papers and Grants have further infinite files. Committees have two possibilities S O S P and C O S T - 11.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9859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 first tree starts at Root. Root has two possibilities "a" and b (children of Root). "a" has two possibilities c and d. The second tree starts at U S B drive. U S B drive has two possibilities x and y (children of U S B drive). Part (b): The tree starts at the empty node. Empty node has two possibilities "a" and b (children of Empty node). "a" has two possibilities c and d. b has two possibilities x and 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91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Herbert b at the rate sleet colon sleet colon tilde forward slash t m p dollar sign p w d. Forward slash home forward slash </a:t>
            </a:r>
            <a:r>
              <a:rPr lang="en-US" noProof="0" dirty="0" err="1"/>
              <a:t>herbert</a:t>
            </a:r>
            <a:r>
              <a:rPr lang="en-US" noProof="0" dirty="0"/>
              <a:t> b forward slash t m p. Herbert b at the rate sleet colon tilde forward slash t m p dollar sign m k d </a:t>
            </a:r>
            <a:r>
              <a:rPr lang="en-US" noProof="0" dirty="0" err="1"/>
              <a:t>i</a:t>
            </a:r>
            <a:r>
              <a:rPr lang="en-US" noProof="0" dirty="0"/>
              <a:t> r o s. Herb e r t b at the rate sleet colon sleet colon tilde forward slash t m p dollar sign cat right bracket </a:t>
            </a:r>
            <a:r>
              <a:rPr lang="en-US" noProof="0" dirty="0" err="1"/>
              <a:t>os</a:t>
            </a:r>
            <a:r>
              <a:rPr lang="en-US" noProof="0" dirty="0"/>
              <a:t> forward slash hello dot s h. Hashtag exclamation mark forward slash bin forward slash s h. Echo double quotation hello world exclamation mark double quotation. Herbert b at the rate sleet colon sleet colon tilde forward slash t m p dollar sign c h m o d 7 4 4 o s hello dot s h. Herbert b at the rate sleet colon sleet colon tilde forward slash t m p dollar sign o s forward slash hello dot s h. Hello world exclamation mark. Herbert b at the rate sleet colon sleet colon tilde forward slash t m p dollar sign c h m o d 6 4 4 left arrow what happens here question mark. Herbert b at the rate sleet colon sleet colon tilde forward slash t m p dollar sign cat right angle </a:t>
            </a:r>
            <a:r>
              <a:rPr lang="en-US" noProof="0" dirty="0" err="1"/>
              <a:t>bracker</a:t>
            </a:r>
            <a:r>
              <a:rPr lang="en-US" noProof="0" dirty="0"/>
              <a:t> o s forward slash q </a:t>
            </a:r>
            <a:r>
              <a:rPr lang="en-US" noProof="0" dirty="0" err="1"/>
              <a:t>q</a:t>
            </a:r>
            <a:r>
              <a:rPr lang="en-US" noProof="0" dirty="0"/>
              <a:t> dot t x t left headed arrow will this work question mark. Herbert b at the rate sleet colon sleet colon tilde forward slash t m p dollar sign l s o s forward slash left arrow will this work question mark. Herbert b at the rate sleet colon sleet colon tilde forward slash t m p dollar sign o s forward slash hello dot s h left arrow will this work question mark. Herbert b at the rate sleet colon sleet colon tilde forward slash t m p dollar sign r m o s forward slash hello dot s h left arrow will this work.</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1507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Two circles labeled "A" and B are connected by a pipe.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077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square box has four horizontal partitions, where the lowest or fourth partition is highlighted and labeled Hardware. The third partition is labeled Operating system and categorized as Kernel mode. The second partition is labeled User interface program. The first partition is with three highlighted circles labeled Web browser, E-mail reader, and Music player from left to right. The first and second partition is categorized as User mode. The first, second, and third partitions are categorized as Software.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sz="1200" b="0" i="0" u="none" strike="noStrike" kern="1200" cap="none" dirty="0">
                <a:solidFill>
                  <a:schemeClr val="dk1"/>
                </a:solidFill>
                <a:effectLst/>
                <a:latin typeface="Arial"/>
                <a:ea typeface="Arial"/>
                <a:cs typeface="Arial"/>
                <a:sym typeface="Arial"/>
              </a:rPr>
              <a:t>From the top, applications is a large L structure. Libraries is a smaller L under it. O S is a small rectangle under libraries. C P U is a rectangle as a base. An arrow from applications to libraries is labeled as a function call. An arrow from libraries to O S is labeled as the system call.</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1360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A rectangular box has two partitions: The upper partition is labeled User Space, and the lower partition is labeled Kernel space (Operating system). The upper partition consists of Library procedure read and User program calling read. The Library procedure read has three sections labeled return to the caller, trap to the kernel, and Put code for reading in R A X reg. The User program calling read has five sections labeled (next instruction), call read, put n bytes in R D X register, Put buffer in R S I register, and Put f d in R D I register. Put n bytes in R D X register, Put buffer in R S I register, and Put f d in R D I register are labeled 3 to 1 respectively. Kernel space has three sections labeled Dispatch, the center section is marked with horizontal lines and the right section is labeled </a:t>
            </a:r>
            <a:r>
              <a:rPr lang="en-US" sz="1200" b="0" i="0" u="none" strike="noStrike" dirty="0" err="1">
                <a:solidFill>
                  <a:srgbClr val="000000"/>
                </a:solidFill>
                <a:effectLst/>
                <a:latin typeface="Arial" panose="020B0604020202020204" pitchFamily="34" charset="0"/>
                <a:cs typeface="Arial" panose="020B0604020202020204" pitchFamily="34" charset="0"/>
              </a:rPr>
              <a:t>Syscall</a:t>
            </a:r>
            <a:r>
              <a:rPr lang="en-US" sz="1200" b="0" i="0" u="none" strike="noStrike" dirty="0">
                <a:solidFill>
                  <a:srgbClr val="000000"/>
                </a:solidFill>
                <a:effectLst/>
                <a:latin typeface="Arial" panose="020B0604020202020204" pitchFamily="34" charset="0"/>
                <a:cs typeface="Arial" panose="020B0604020202020204" pitchFamily="34" charset="0"/>
              </a:rPr>
              <a:t> handler. An arrow labeled 7 from the first section connects the center section. Another arrow labeled 8 from the center section connects the right section. An arrow labeled 4 from call read points to put code for reading in R A X reg. An arrow labeled 6 from trap to kernel points to Dispatch. An arrow labeled 9 from the sys call handler to return to the caller. An arrow labeled 10 from the return to a caller that points to the next instruction.</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6557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program code is as follows: # define TRUE 1 while (TRUE) Start Parenthesis. It has a comment repeat forever. </a:t>
            </a:r>
            <a:r>
              <a:rPr lang="en-US" dirty="0" err="1"/>
              <a:t>type_prompt</a:t>
            </a:r>
            <a:r>
              <a:rPr lang="en-US" dirty="0"/>
              <a:t> ( ) semicolon. It has a comment display prompt on the screen. </a:t>
            </a:r>
            <a:r>
              <a:rPr lang="en-US" dirty="0" err="1"/>
              <a:t>read_command</a:t>
            </a:r>
            <a:r>
              <a:rPr lang="en-US" dirty="0"/>
              <a:t> (command, parameters) semicolon. It has a comment read input from terminal. if (fork ( ) not equal to 0) Start Parenthesis. It has a comment fork off child process. Comment is parent code. wait pid (baseline equals 1, &amp; status, 0) semicolon. It has a comment wait for child to exit. End Parenthesis else Start Parenthesis Comment is child node. execve (command, parameters, 0) semicolon. It has a comment execute command. End Parenthesis End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8644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rectangular block consists of four rows. The two rows at the lower end of the block are labeled Text and data from bottom to top. The two rows at the upper end are labeled Stack and Gap from top to bottom. The Gap row is highlighted with diagonal lines. The address of the block is labeled 0000 at the bottom and Address (hex) FFFF at the top. An arrow pointing downward is drawn at the uppermost row and an arrow pointing upward is drawn from the data row at the lower end.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245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There are two tables. The first table labeled /u s r/ a s t/ with three rows and two columns. Row 1: Column 1: 16, Column 2: mail. Row 2: Column 1: 81, Column 2: games. Row 3: Column 1: 40, Column 2: test. The second table labeled /u s r/ j </a:t>
            </a:r>
            <a:r>
              <a:rPr lang="en-US" dirty="0" err="1"/>
              <a:t>i</a:t>
            </a:r>
            <a:r>
              <a:rPr lang="en-US" dirty="0"/>
              <a:t> m/ with four rows and two columns. Row 1: Column 1: 31, Column 2: bin. Row 2: Column 1: 70, Column 2: memo. Row 3: Column 1: 59, Column 2: </a:t>
            </a:r>
            <a:r>
              <a:rPr lang="en-US" dirty="0" err="1"/>
              <a:t>f.c.</a:t>
            </a:r>
            <a:r>
              <a:rPr lang="en-US" dirty="0"/>
              <a:t> Row 4: Column 1: 38, Column 2: prog 1. Part (b): It has the same two tables as in part (a) only with the addition of the fourth row in the first table. Row 4: Column 1: 70, Column 2: note.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2357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There are five nodes labeled bin, dev, lib, m n t, and u s r are connected to an empty node in the form of a tree. Part (b): There are five nodes labeled bin, dev, lib, empty node and u s r are connected to an empty node in the form of a tree. The fourth empty node has a further five nodes that are further connected to many nodes.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3272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There are three tiers of image. The first tier labeled Main procedure has one node. The second tier labeled Service procedure has six nodes connected to the first node of the first tier. The third tier labeled Utility procedures has five nodes. The first two nodes of the third tier are connected to the first node of the second tier. The first node of the third tier is connected to the second node of the second tier. The second node of the third tier is connected to the fifth node of the second tier. The third node of the third tier is connected to the fourth and sixth node of the second tier. The fourth node of the third tier is connected to the second node of the second tier. The fifth node of the third tier is connected to the sixth node of the second tier.</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6372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0, 1, 2, 3 are labeled as level and kernel, system calls, shared libraries, and user programs are labeled as the possible uses of the level.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956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rectangular structure consists of the following from top to bottom. User application, system call interface, file system and process control, hardware control, and hardware. The system call interface is divided into the file system and process control. The file system is divided into character and block, then device drivers. Process control consists of I P C, scheduler, and memory management.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4095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is a rectangular block with four partitions. There are further three vertical partitions in the first two partitions. The first partition is empty and categorized as System calls here with a forward arrow pointing toward the partition. The second partition with three partitions labeled C M S is categorized as Trap here with a forward arrow at the right side and I/O instructions here with a forward arrow on left. The three vertical partitions are categorized as Virtual 370 s. The third horizontal partition is labeled V M/370 and is categorized as Trap here with a forward arrow pointing toward the partition. There is a downward arrow from both forward arrows from both sides. The fourth partition is labeled 370 Bare hardware.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913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A rectangular box has five horizontal partitions, where the lowest or fifth partition is highlighted and labeled Hardware. The fourth partition has four abstract pictures and is categorized as Awful Interface. The third partition is labeled Operating System. The second partition has abstract pictures and is categorized as Beautiful Interface. The first partition is labeled Application programs.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There is a rectangle-shaped block with three vertical partitions and a horizontal partition. The three vertical partitions are further partitioned with a horizontal line. The first partition is labeled Windows, the second partition is labeled Linux, and the third partition is marked with epsilon. The first two vertical partitions have two circles in each labeled Excel, Word, </a:t>
            </a:r>
            <a:r>
              <a:rPr lang="en-US" dirty="0" err="1"/>
              <a:t>Mplayer</a:t>
            </a:r>
            <a:r>
              <a:rPr lang="en-US" dirty="0"/>
              <a:t>, and Apollon. The horizontal partition is labeled Type 1 hypervisor. Part (b): There is a rectangle-shaped block with one vertical partition and two horizontal partitions. The vertical partition is further partitioned with a horizontal line. The first vertical partition has three circles and each labeled Guest O S process. The second horizontal partition is further partitioned. The left side partition is labeled Machine Simulator. The right side partition has two circles labeled Host O S process. The third horizontal partition is labeled Host operating system. Part (c): There is a rectangle-shaped block with one vertical partition and two horizontal partitions. The vertical partition is further partitioned with a horizontal line. The first vertical partition has three circles and each labeled Guest O S process. The second horizontal partition is further partitioned. The left side partition is labeled Type 2 hypervisor. The right side partition has two circles. The third horizontal partition is labeled Host operating system and the further vertical highlighted partition is labeled Kernel module.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2360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is a rectangular block with four partitions. The top first partition is labeled User Programs with three circles labeled Shell, Make, and Others. The top second partition is labeled Servers with four circles labeled F S, Proc., </a:t>
            </a:r>
            <a:r>
              <a:rPr lang="en-US" dirty="0" err="1"/>
              <a:t>Reinc</a:t>
            </a:r>
            <a:r>
              <a:rPr lang="en-US" dirty="0"/>
              <a:t>., and Others. The top third partition is labeled Drivers with five circles labeled Disk, T </a:t>
            </a:r>
            <a:r>
              <a:rPr lang="en-US" dirty="0" err="1"/>
              <a:t>T</a:t>
            </a:r>
            <a:r>
              <a:rPr lang="en-US" dirty="0"/>
              <a:t> Y, </a:t>
            </a:r>
            <a:r>
              <a:rPr lang="en-US" dirty="0" err="1"/>
              <a:t>Netw</a:t>
            </a:r>
            <a:r>
              <a:rPr lang="en-US" dirty="0"/>
              <a:t>, Print, and Others. The others in all above partitions are marked as Process. The first three partitions are categorized as User mode. The last fourth partition has two circles labeled Clock and Sys on the lower right end. Note on the fourth partition: Microkernel handles interrupts, processes, scheduling, inter processes communication.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5017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4082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flowchart has five circles with forwarding arrows. The five circles are labeled </a:t>
            </a:r>
            <a:r>
              <a:rPr lang="en-US" dirty="0" err="1"/>
              <a:t>defs.h</a:t>
            </a:r>
            <a:r>
              <a:rPr lang="en-US" dirty="0"/>
              <a:t>, </a:t>
            </a:r>
            <a:r>
              <a:rPr lang="en-US" dirty="0" err="1"/>
              <a:t>mac.h</a:t>
            </a:r>
            <a:r>
              <a:rPr lang="en-US" dirty="0"/>
              <a:t>, </a:t>
            </a:r>
            <a:r>
              <a:rPr lang="en-US" dirty="0" err="1"/>
              <a:t>main.c</a:t>
            </a:r>
            <a:r>
              <a:rPr lang="en-US" dirty="0"/>
              <a:t>, </a:t>
            </a:r>
            <a:r>
              <a:rPr lang="en-US" dirty="0" err="1"/>
              <a:t>help.c</a:t>
            </a:r>
            <a:r>
              <a:rPr lang="en-US" dirty="0"/>
              <a:t>, and </a:t>
            </a:r>
            <a:r>
              <a:rPr lang="en-US" dirty="0" err="1"/>
              <a:t>other.c</a:t>
            </a:r>
            <a:r>
              <a:rPr lang="en-US" dirty="0"/>
              <a:t>. All forwarding arrows point to a rectangular block labeled C Processor. An arrow from the rectangle points to a rectangular block labeled C Compiler. There are three arrows pointing to further three circles labeled </a:t>
            </a:r>
            <a:r>
              <a:rPr lang="en-US" dirty="0" err="1"/>
              <a:t>main.o</a:t>
            </a:r>
            <a:r>
              <a:rPr lang="en-US" dirty="0"/>
              <a:t>, </a:t>
            </a:r>
            <a:r>
              <a:rPr lang="en-US" dirty="0" err="1"/>
              <a:t>help.o</a:t>
            </a:r>
            <a:r>
              <a:rPr lang="en-US" dirty="0"/>
              <a:t>, and </a:t>
            </a:r>
            <a:r>
              <a:rPr lang="en-US" dirty="0" err="1"/>
              <a:t>other.o</a:t>
            </a:r>
            <a:r>
              <a:rPr lang="en-US" dirty="0"/>
              <a:t>. From </a:t>
            </a:r>
            <a:r>
              <a:rPr lang="en-US" dirty="0" err="1"/>
              <a:t>help.o</a:t>
            </a:r>
            <a:r>
              <a:rPr lang="en-US" dirty="0"/>
              <a:t>, there is a forward arrow that points to a rectangle-shaped block labeled linker. From the linker, a forward arrow points to a circle labeled </a:t>
            </a:r>
            <a:r>
              <a:rPr lang="en-US" dirty="0" err="1"/>
              <a:t>a.out</a:t>
            </a:r>
            <a:r>
              <a:rPr lang="en-US" dirty="0"/>
              <a:t> and categorized as Executable Binary Program. From the linker, there are two backward arrows points to </a:t>
            </a:r>
            <a:r>
              <a:rPr lang="en-US" dirty="0" err="1"/>
              <a:t>main.o</a:t>
            </a:r>
            <a:r>
              <a:rPr lang="en-US" dirty="0"/>
              <a:t> and </a:t>
            </a:r>
            <a:r>
              <a:rPr lang="en-US" dirty="0" err="1"/>
              <a:t>other.o</a:t>
            </a:r>
            <a:r>
              <a:rPr lang="en-US" dirty="0"/>
              <a:t>. There is a circle labeled </a:t>
            </a:r>
            <a:r>
              <a:rPr lang="en-US" dirty="0" err="1"/>
              <a:t>libc.a</a:t>
            </a:r>
            <a:r>
              <a:rPr lang="en-US" dirty="0"/>
              <a:t> and a forward arrow points to the linker.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5879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9694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0427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rectangle is divided into two parts labeled user space and kernel space or operating system. The user space has two parts labeled library procedure read and user program calling read. Library procedure read consists of three stacked rectangles labeled return to the caller, trap to the kernel, and put code for read in the register or 5, respectively. The user program calling read consists of five rectangles labeled increment S O, call read, push f d or 3, push and buffer or 2, and push n bytes or 1 respectively. The kernel space consists of three rectangles placed in a row labeled dispatch, a rectangle with horizontal lines, and a sys call handler. The arrows are labeled as follows. From call read to put code for read in the register, 4. From return to caller to increment S P, 10. From sys call handler to return to caller, 9. From trap to the kernel to dispatch, 6. From dispatch to sys call handler via the rectangular structure, 7 and 9.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3052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rectangular box has two partitions: The upper partition is labeled User Space, and the lower partition is labeled Kernel space (Operating system). The upper partition consists of Library procedure read and User program calling read. The Library procedure read has three sections labeled return to the caller, trap to the kernel, and Put code for reading in R A X reg. The User program calling read has five sections labeled (next instruction), call read, put n bytes in R D X register, Put buffer in R S I register, and Put fd in R D I register. Put n bytes in R D X register, Put buffer in R S I register, and Put fd in R D I register are labeled 3 to 1 respectively. Kernel space has three sections labeled Dispatch, the center section is marked with horizontal lines and the right section is labeled </a:t>
            </a:r>
            <a:r>
              <a:rPr lang="en-US" dirty="0" err="1"/>
              <a:t>Syscall</a:t>
            </a:r>
            <a:r>
              <a:rPr lang="en-US" dirty="0"/>
              <a:t> handler. An arrow labeled 7 from the first section connects the center section. Another arrow labeled 8 from the center section connects the right section. An arrow labeled 4 from call read points to put code for reading in R A X reg. An arrow labeled 6 from trap to kernel points to Dispatch. An arrow labeled 9 from the sys call handler to return to the caller. An arrow labeled 10 from the return to a caller that points to the next instruction.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2683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are as follows. </a:t>
            </a:r>
          </a:p>
          <a:p>
            <a:r>
              <a:rPr lang="en-US" dirty="0"/>
              <a:t>dot text hashtag the </a:t>
            </a:r>
            <a:r>
              <a:rPr lang="en-US" dirty="0" err="1"/>
              <a:t>tekst</a:t>
            </a:r>
            <a:r>
              <a:rPr lang="en-US" dirty="0"/>
              <a:t> section contains the program double quotation code double quotation. </a:t>
            </a:r>
          </a:p>
          <a:p>
            <a:r>
              <a:rPr lang="en-US" dirty="0"/>
              <a:t>dot global underscore start hashtag export entry point of program left parentheses linker forward slash loader uses underscore start by convention right parenthesis. </a:t>
            </a:r>
          </a:p>
          <a:p>
            <a:r>
              <a:rPr lang="en-US" dirty="0"/>
              <a:t>underscore start colon </a:t>
            </a:r>
          </a:p>
          <a:p>
            <a:r>
              <a:rPr lang="en-US" dirty="0"/>
              <a:t>hashtag to write hello world string to s t d o u t, arguments should be in registers </a:t>
            </a:r>
          </a:p>
          <a:p>
            <a:r>
              <a:rPr lang="en-US" dirty="0"/>
              <a:t>m o v l dollar sign l e n comma percentage e d x hashtag percentage e d x register contains a third argument, right parenthesis, length, left parenthesis. </a:t>
            </a:r>
          </a:p>
          <a:p>
            <a:r>
              <a:rPr lang="en-US" dirty="0"/>
              <a:t>m o v l dollar sign m s g comma percentage e c x hashtag percentage e c x register contains the second argument left parenthesis pointer to measure message to write right parenthesis. </a:t>
            </a:r>
          </a:p>
          <a:p>
            <a:r>
              <a:rPr lang="en-US" dirty="0"/>
              <a:t>m o v l dollar sign 1 comma percentage e b x hashtag percentage e b x register contains the first argument left parenthesis file handle right arrow s t d out </a:t>
            </a:r>
          </a:p>
          <a:p>
            <a:r>
              <a:rPr lang="en-US" dirty="0"/>
              <a:t>m o v l dollar sign 4 comma percentage e a x hashtag percentage e a x register contains system call number left parenthesis 4 double equals s y s underscore write </a:t>
            </a:r>
          </a:p>
          <a:p>
            <a:r>
              <a:rPr lang="en-US" dirty="0" err="1"/>
              <a:t>i</a:t>
            </a:r>
            <a:r>
              <a:rPr lang="en-US" dirty="0"/>
              <a:t> n t dollar 0 x 80 hashtag instruction to call left parenthesis double quotation trap into double quotation right parenthesis kernel </a:t>
            </a:r>
          </a:p>
          <a:p>
            <a:r>
              <a:rPr lang="en-US" dirty="0"/>
              <a:t>hashtag these last 3 instructions call the exit system call left parenthesis with return value 0 right parenthesis </a:t>
            </a:r>
          </a:p>
          <a:p>
            <a:r>
              <a:rPr lang="en-US" dirty="0"/>
              <a:t>m o v l dollar sign 0 comma percentage e b x hashtag percentage e b x register contains first argument colon exit code </a:t>
            </a:r>
          </a:p>
          <a:p>
            <a:r>
              <a:rPr lang="en-US" dirty="0"/>
              <a:t>m o v q dollar sign 1 comma percentage e a x hashtag percentage e a x register contains system call number left parenthesis 1 double equals sys underscore exit right parenthesis </a:t>
            </a:r>
          </a:p>
          <a:p>
            <a:r>
              <a:rPr lang="en-US" dirty="0" err="1"/>
              <a:t>i</a:t>
            </a:r>
            <a:r>
              <a:rPr lang="en-US" dirty="0"/>
              <a:t> n t dollar sign 0 x 80 hashtag instruction to call left parenthesis double quotation trap into double quotation right parenthesis kernel </a:t>
            </a:r>
          </a:p>
          <a:p>
            <a:r>
              <a:rPr lang="en-US" dirty="0"/>
              <a:t>dot data hashtag here we end the code section and start the data section </a:t>
            </a:r>
          </a:p>
          <a:p>
            <a:r>
              <a:rPr lang="en-US" dirty="0"/>
              <a:t>m s g colon </a:t>
            </a:r>
          </a:p>
          <a:p>
            <a:r>
              <a:rPr lang="en-US" dirty="0"/>
              <a:t>dot a s c </a:t>
            </a:r>
            <a:r>
              <a:rPr lang="en-US" dirty="0" err="1"/>
              <a:t>i</a:t>
            </a:r>
            <a:r>
              <a:rPr lang="en-US" dirty="0"/>
              <a:t> </a:t>
            </a:r>
            <a:r>
              <a:rPr lang="en-US" dirty="0" err="1"/>
              <a:t>i</a:t>
            </a:r>
            <a:r>
              <a:rPr lang="en-US" dirty="0"/>
              <a:t> double quotation hello world exclamation mark backward slash n double quotation hashtag this is our string </a:t>
            </a:r>
          </a:p>
          <a:p>
            <a:r>
              <a:rPr lang="en-US" dirty="0"/>
              <a:t>l e n equals dot hyphen m s g hashtag the length of out string colon current address hyphen address of start of string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2064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lines from top to bottom are as follows. </a:t>
            </a:r>
          </a:p>
          <a:p>
            <a:r>
              <a:rPr lang="en-US" dirty="0"/>
              <a:t>dot text hashtag the </a:t>
            </a:r>
            <a:r>
              <a:rPr lang="en-US" dirty="0" err="1"/>
              <a:t>tekst</a:t>
            </a:r>
            <a:r>
              <a:rPr lang="en-US" dirty="0"/>
              <a:t> section contains the program asterisk code asterisk. </a:t>
            </a:r>
          </a:p>
          <a:p>
            <a:r>
              <a:rPr lang="en-US" dirty="0"/>
              <a:t>dot global underscore start hashtag export entry point of program left parentheses linker forward slash loader uses underscore start by convention right parenthesis. </a:t>
            </a:r>
          </a:p>
          <a:p>
            <a:r>
              <a:rPr lang="en-US" dirty="0"/>
              <a:t>underscore start colon </a:t>
            </a:r>
          </a:p>
          <a:p>
            <a:r>
              <a:rPr lang="en-US" dirty="0"/>
              <a:t>hashtag to write hello world string to s t d o u t, arguments should be in registers </a:t>
            </a:r>
          </a:p>
          <a:p>
            <a:r>
              <a:rPr lang="en-US" dirty="0"/>
              <a:t>m o v q dollar sign l e n comma percentage r d x hashtag percentage r d x register contains a third argument, right parenthesis, length, left parenthesis. </a:t>
            </a:r>
          </a:p>
          <a:p>
            <a:r>
              <a:rPr lang="en-US" dirty="0"/>
              <a:t>m o v q dollar sign m s g comma percentage r s </a:t>
            </a:r>
            <a:r>
              <a:rPr lang="en-US" dirty="0" err="1"/>
              <a:t>i</a:t>
            </a:r>
            <a:r>
              <a:rPr lang="en-US" dirty="0"/>
              <a:t> hashtag percentage r s </a:t>
            </a:r>
            <a:r>
              <a:rPr lang="en-US" dirty="0" err="1"/>
              <a:t>i</a:t>
            </a:r>
            <a:r>
              <a:rPr lang="en-US" dirty="0"/>
              <a:t> register contains the second argument left parenthesis pointer to measure message to write right parenthesis. </a:t>
            </a:r>
          </a:p>
          <a:p>
            <a:r>
              <a:rPr lang="en-US" dirty="0"/>
              <a:t>m o v q dollar sign 1 comma percentage r d </a:t>
            </a:r>
            <a:r>
              <a:rPr lang="en-US" dirty="0" err="1"/>
              <a:t>i</a:t>
            </a:r>
            <a:r>
              <a:rPr lang="en-US" dirty="0"/>
              <a:t> hashtag percentage r d </a:t>
            </a:r>
            <a:r>
              <a:rPr lang="en-US" dirty="0" err="1"/>
              <a:t>i</a:t>
            </a:r>
            <a:r>
              <a:rPr lang="en-US" dirty="0"/>
              <a:t> register contains the first argument left parenthesis file handle right arrow s t d out </a:t>
            </a:r>
          </a:p>
          <a:p>
            <a:r>
              <a:rPr lang="en-US" dirty="0"/>
              <a:t>m o v q dollar sign 1 comma percentage r a x hashtag percentage e r a x register contains system call number left parenthesis 1 double equals s y s underscore write </a:t>
            </a:r>
          </a:p>
          <a:p>
            <a:r>
              <a:rPr lang="en-US" dirty="0"/>
              <a:t>s y s call hashtag instruction to call left parenthesis double quotation trap into double quotation right parenthesis kernel </a:t>
            </a:r>
          </a:p>
          <a:p>
            <a:r>
              <a:rPr lang="en-US" dirty="0"/>
              <a:t>hashtag these last 3 instructions call the exit system call left parenthesis with return value 0 right parenthesis </a:t>
            </a:r>
          </a:p>
          <a:p>
            <a:r>
              <a:rPr lang="en-US" dirty="0"/>
              <a:t>m o v q dollar sign 0 comma percentage r d </a:t>
            </a:r>
            <a:r>
              <a:rPr lang="en-US" dirty="0" err="1"/>
              <a:t>i</a:t>
            </a:r>
            <a:r>
              <a:rPr lang="en-US" dirty="0"/>
              <a:t> hashtag percentage r d </a:t>
            </a:r>
            <a:r>
              <a:rPr lang="en-US" dirty="0" err="1"/>
              <a:t>i</a:t>
            </a:r>
            <a:r>
              <a:rPr lang="en-US" dirty="0"/>
              <a:t> register contains first argument colon exit code </a:t>
            </a:r>
          </a:p>
          <a:p>
            <a:r>
              <a:rPr lang="en-US" dirty="0"/>
              <a:t>m o v q dollar sign 60 comma percentage r a x hashtag percentage e a x register contains system call number left parenthesis 60 double equals sys underscore exit right parenthesis </a:t>
            </a:r>
          </a:p>
          <a:p>
            <a:r>
              <a:rPr lang="en-US" dirty="0"/>
              <a:t>s </a:t>
            </a:r>
            <a:r>
              <a:rPr lang="en-US" dirty="0" err="1"/>
              <a:t>ys</a:t>
            </a:r>
            <a:r>
              <a:rPr lang="en-US" dirty="0"/>
              <a:t> call hashtag instruction to call left parenthesis double quotation trap into double quotation right parenthesis kernel </a:t>
            </a:r>
          </a:p>
          <a:p>
            <a:r>
              <a:rPr lang="en-US" dirty="0"/>
              <a:t>dot data hashtag here we end the code section and start the data section </a:t>
            </a:r>
          </a:p>
          <a:p>
            <a:r>
              <a:rPr lang="en-US" dirty="0"/>
              <a:t>m s g colon </a:t>
            </a:r>
          </a:p>
          <a:p>
            <a:r>
              <a:rPr lang="en-US" dirty="0"/>
              <a:t>dot a s c </a:t>
            </a:r>
            <a:r>
              <a:rPr lang="en-US" dirty="0" err="1"/>
              <a:t>i</a:t>
            </a:r>
            <a:r>
              <a:rPr lang="en-US" dirty="0"/>
              <a:t> </a:t>
            </a:r>
            <a:r>
              <a:rPr lang="en-US" dirty="0" err="1"/>
              <a:t>i</a:t>
            </a:r>
            <a:r>
              <a:rPr lang="en-US" dirty="0"/>
              <a:t> double quotation hello world exclamation mark backward slash n double quotation hashtag this is our string </a:t>
            </a:r>
          </a:p>
          <a:p>
            <a:r>
              <a:rPr lang="en-US" dirty="0"/>
              <a:t>l e n equals dot hyphen m s g hashtag the length of out string colon current address hyphen address of start of string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852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7282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6331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2517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9834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4809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1497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lines from top to bottom are as follows. </a:t>
            </a:r>
          </a:p>
          <a:p>
            <a:r>
              <a:rPr lang="en-US" dirty="0"/>
              <a:t>hashtag include left angle bracket s t d </a:t>
            </a:r>
            <a:r>
              <a:rPr lang="en-US" dirty="0" err="1"/>
              <a:t>i</a:t>
            </a:r>
            <a:r>
              <a:rPr lang="en-US" dirty="0"/>
              <a:t> o dot h right bracket </a:t>
            </a:r>
          </a:p>
          <a:p>
            <a:r>
              <a:rPr lang="en-US" dirty="0"/>
              <a:t>hashtag include left angle bracket s t d l </a:t>
            </a:r>
            <a:r>
              <a:rPr lang="en-US" dirty="0" err="1"/>
              <a:t>i</a:t>
            </a:r>
            <a:r>
              <a:rPr lang="en-US" dirty="0"/>
              <a:t> b dot h right bracket </a:t>
            </a:r>
          </a:p>
          <a:p>
            <a:r>
              <a:rPr lang="en-US" dirty="0"/>
              <a:t>hashtag include left angle bracket u n </a:t>
            </a:r>
            <a:r>
              <a:rPr lang="en-US" dirty="0" err="1"/>
              <a:t>i</a:t>
            </a:r>
            <a:r>
              <a:rPr lang="en-US" dirty="0"/>
              <a:t> s t d dot h right bracket </a:t>
            </a:r>
          </a:p>
          <a:p>
            <a:r>
              <a:rPr lang="en-US" dirty="0"/>
              <a:t>hashtag include left angle bracket s y s forward slash types dot h right bracket </a:t>
            </a:r>
          </a:p>
          <a:p>
            <a:r>
              <a:rPr lang="en-US" dirty="0"/>
              <a:t>hashtag include left angle s y s forward slash wait </a:t>
            </a:r>
            <a:r>
              <a:rPr lang="en-US" dirty="0" err="1"/>
              <a:t>fot</a:t>
            </a:r>
            <a:r>
              <a:rPr lang="en-US" dirty="0"/>
              <a:t> h dot h right bracket </a:t>
            </a:r>
          </a:p>
          <a:p>
            <a:r>
              <a:rPr lang="en-US" dirty="0"/>
              <a:t>hashtag define S T D I N 0 </a:t>
            </a:r>
          </a:p>
          <a:p>
            <a:r>
              <a:rPr lang="en-US" dirty="0"/>
              <a:t>hashtag define S T D I N 1 </a:t>
            </a:r>
          </a:p>
          <a:p>
            <a:r>
              <a:rPr lang="en-US" dirty="0"/>
              <a:t>hashtag define PIPE underscore R D 0 </a:t>
            </a:r>
          </a:p>
          <a:p>
            <a:r>
              <a:rPr lang="en-US" dirty="0"/>
              <a:t>hashtag define PIPE underscore W R 1 </a:t>
            </a:r>
          </a:p>
          <a:p>
            <a:r>
              <a:rPr lang="en-US" dirty="0"/>
              <a:t>int main left parenthesis int a r g c comma char double asterisk a r g v right parentheses </a:t>
            </a:r>
          </a:p>
          <a:p>
            <a:r>
              <a:rPr lang="en-US" dirty="0"/>
              <a:t>left brace </a:t>
            </a:r>
          </a:p>
          <a:p>
            <a:r>
              <a:rPr lang="en-US" dirty="0"/>
              <a:t>p </a:t>
            </a:r>
            <a:r>
              <a:rPr lang="en-US" dirty="0" err="1"/>
              <a:t>i</a:t>
            </a:r>
            <a:r>
              <a:rPr lang="en-US" dirty="0"/>
              <a:t> d underscore t cat underscore p </a:t>
            </a:r>
            <a:r>
              <a:rPr lang="en-US" dirty="0" err="1"/>
              <a:t>i</a:t>
            </a:r>
            <a:r>
              <a:rPr lang="en-US" dirty="0"/>
              <a:t> d comma sort underscore p </a:t>
            </a:r>
            <a:r>
              <a:rPr lang="en-US" dirty="0" err="1"/>
              <a:t>i</a:t>
            </a:r>
            <a:r>
              <a:rPr lang="en-US" dirty="0"/>
              <a:t> d semicolon </a:t>
            </a:r>
          </a:p>
          <a:p>
            <a:r>
              <a:rPr lang="en-US" dirty="0"/>
              <a:t>int f d left brace 2 right brace semicolon </a:t>
            </a:r>
          </a:p>
          <a:p>
            <a:r>
              <a:rPr lang="en-US" dirty="0"/>
              <a:t>pipe left parenthesis f </a:t>
            </a:r>
            <a:r>
              <a:rPr lang="en-US" dirty="0" err="1"/>
              <a:t>dright</a:t>
            </a:r>
            <a:r>
              <a:rPr lang="en-US" dirty="0"/>
              <a:t> parenthesis semicolon </a:t>
            </a:r>
          </a:p>
          <a:p>
            <a:r>
              <a:rPr lang="en-US" dirty="0"/>
              <a:t>cat underscore pid equals fork left parenthesis right parenthesis semicolon </a:t>
            </a:r>
          </a:p>
          <a:p>
            <a:r>
              <a:rPr lang="en-US" dirty="0"/>
              <a:t>if left </a:t>
            </a:r>
            <a:r>
              <a:rPr lang="en-US" dirty="0" err="1"/>
              <a:t>parenthesiscat</a:t>
            </a:r>
            <a:r>
              <a:rPr lang="en-US" dirty="0"/>
              <a:t> underscore p </a:t>
            </a:r>
            <a:r>
              <a:rPr lang="en-US" dirty="0" err="1"/>
              <a:t>i</a:t>
            </a:r>
            <a:r>
              <a:rPr lang="en-US" dirty="0"/>
              <a:t> d equals </a:t>
            </a:r>
            <a:r>
              <a:rPr lang="en-US" dirty="0" err="1"/>
              <a:t>equals</a:t>
            </a:r>
            <a:r>
              <a:rPr lang="en-US" dirty="0"/>
              <a:t> 0 right parenthesis left brace</a:t>
            </a:r>
          </a:p>
          <a:p>
            <a:r>
              <a:rPr lang="en-US" dirty="0"/>
              <a:t>close left parenthesis f d left bracket PIPE underscore R D right bracket right parenthesis semicolon </a:t>
            </a:r>
          </a:p>
          <a:p>
            <a:r>
              <a:rPr lang="en-US" dirty="0"/>
              <a:t>close left parenthesis S T D O U T right parenthesis semicolon </a:t>
            </a:r>
          </a:p>
          <a:p>
            <a:r>
              <a:rPr lang="en-US" dirty="0"/>
              <a:t>d u p left parenthesis f d right bracket PIPE underscore R D left bracket right parenthesis semicolon </a:t>
            </a:r>
          </a:p>
          <a:p>
            <a:r>
              <a:rPr lang="en-US" dirty="0"/>
              <a:t>e x e c l left parenthesis double quotation / bin / cat double quotation comma double quotation  cat double quotation  comma double quotation  names dot txt double quotation  comma N U L </a:t>
            </a:r>
            <a:r>
              <a:rPr lang="en-US" dirty="0" err="1"/>
              <a:t>L</a:t>
            </a:r>
            <a:r>
              <a:rPr lang="en-US" dirty="0"/>
              <a:t> right parenthesis semicolon </a:t>
            </a:r>
          </a:p>
          <a:p>
            <a:r>
              <a:rPr lang="en-US" dirty="0"/>
              <a:t>right brace </a:t>
            </a:r>
          </a:p>
          <a:p>
            <a:r>
              <a:rPr lang="en-US" dirty="0"/>
              <a:t>sort underscore p </a:t>
            </a:r>
            <a:r>
              <a:rPr lang="en-US" dirty="0" err="1"/>
              <a:t>i</a:t>
            </a:r>
            <a:r>
              <a:rPr lang="en-US" dirty="0"/>
              <a:t> d equals fork left parenthesis right parenthesis semicolon </a:t>
            </a:r>
          </a:p>
          <a:p>
            <a:r>
              <a:rPr lang="en-US" dirty="0"/>
              <a:t>if left parenthesis sort underscore p </a:t>
            </a:r>
            <a:r>
              <a:rPr lang="en-US" dirty="0" err="1"/>
              <a:t>i</a:t>
            </a:r>
            <a:r>
              <a:rPr lang="en-US" dirty="0"/>
              <a:t> d equals </a:t>
            </a:r>
            <a:r>
              <a:rPr lang="en-US" dirty="0" err="1"/>
              <a:t>equals</a:t>
            </a:r>
            <a:r>
              <a:rPr lang="en-US" dirty="0"/>
              <a:t> 0 right parenthesis left brace </a:t>
            </a:r>
          </a:p>
          <a:p>
            <a:r>
              <a:rPr lang="en-US" dirty="0"/>
              <a:t>close left parenthesis f d left bracket PIPE underscore W R right bracket right parenthesis semicolon </a:t>
            </a:r>
          </a:p>
          <a:p>
            <a:r>
              <a:rPr lang="en-US" dirty="0"/>
              <a:t>close left parenthesis S T D I N right parenthesis semicolon </a:t>
            </a:r>
          </a:p>
          <a:p>
            <a:r>
              <a:rPr lang="en-US" dirty="0"/>
              <a:t>d u p left parenthesis f d right bracket PIPE underscore R D left bracket right parenthesis semicolon </a:t>
            </a:r>
          </a:p>
          <a:p>
            <a:r>
              <a:rPr lang="en-US" dirty="0"/>
              <a:t>e x e c l left parenthesis double quotation forward slash u s r forward slash bin forward slash sort double quotation comma double quotation  sort double quotation  comma double quotation  names dot txt double quotation comma N U L </a:t>
            </a:r>
            <a:r>
              <a:rPr lang="en-US" dirty="0" err="1"/>
              <a:t>L</a:t>
            </a:r>
            <a:r>
              <a:rPr lang="en-US" dirty="0"/>
              <a:t> right parenthesis semicolon </a:t>
            </a:r>
          </a:p>
          <a:p>
            <a:r>
              <a:rPr lang="en-US" dirty="0"/>
              <a:t>right brace </a:t>
            </a:r>
          </a:p>
          <a:p>
            <a:r>
              <a:rPr lang="en-US" dirty="0"/>
              <a:t>close left parenthesis f d left bracket PIPE underscore R D right bracket right parenthesis semicolon </a:t>
            </a:r>
          </a:p>
          <a:p>
            <a:r>
              <a:rPr lang="en-US" dirty="0"/>
              <a:t>close left parenthesis f d left bracket PIPE underscore W R right bracket right parenthesis semicolon </a:t>
            </a:r>
          </a:p>
          <a:p>
            <a:r>
              <a:rPr lang="en-US" dirty="0"/>
              <a:t>forward slash asterisk wait for children to finish asterisk forward slash </a:t>
            </a:r>
          </a:p>
          <a:p>
            <a:r>
              <a:rPr lang="en-US" dirty="0"/>
              <a:t>wait p </a:t>
            </a:r>
            <a:r>
              <a:rPr lang="en-US" dirty="0" err="1"/>
              <a:t>i</a:t>
            </a:r>
            <a:r>
              <a:rPr lang="en-US" dirty="0"/>
              <a:t> d left parenthesis cat underscore p </a:t>
            </a:r>
            <a:r>
              <a:rPr lang="en-US" dirty="0" err="1"/>
              <a:t>i</a:t>
            </a:r>
            <a:r>
              <a:rPr lang="en-US" dirty="0"/>
              <a:t> d comma N U L </a:t>
            </a:r>
            <a:r>
              <a:rPr lang="en-US" dirty="0" err="1"/>
              <a:t>L</a:t>
            </a:r>
            <a:r>
              <a:rPr lang="en-US" dirty="0"/>
              <a:t> comma 0 right parenthesis semicolon </a:t>
            </a:r>
          </a:p>
          <a:p>
            <a:r>
              <a:rPr lang="en-US" dirty="0"/>
              <a:t>wait p </a:t>
            </a:r>
            <a:r>
              <a:rPr lang="en-US" dirty="0" err="1"/>
              <a:t>i</a:t>
            </a:r>
            <a:r>
              <a:rPr lang="en-US" dirty="0"/>
              <a:t> d left parenthesis sort underscore p </a:t>
            </a:r>
            <a:r>
              <a:rPr lang="en-US" dirty="0" err="1"/>
              <a:t>i</a:t>
            </a:r>
            <a:r>
              <a:rPr lang="en-US" dirty="0"/>
              <a:t> d comma N U L </a:t>
            </a:r>
            <a:r>
              <a:rPr lang="en-US" dirty="0" err="1"/>
              <a:t>L</a:t>
            </a:r>
            <a:r>
              <a:rPr lang="en-US" dirty="0"/>
              <a:t> comma 0 right parenthesis semicolon </a:t>
            </a:r>
          </a:p>
          <a:p>
            <a:r>
              <a:rPr lang="en-US" dirty="0"/>
              <a:t>return 0 semicolon </a:t>
            </a:r>
          </a:p>
          <a:p>
            <a:r>
              <a:rPr lang="en-US" dirty="0"/>
              <a:t>right brace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59458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lines from top to bottom are as follows. </a:t>
            </a:r>
          </a:p>
          <a:p>
            <a:r>
              <a:rPr lang="en-US" dirty="0"/>
              <a:t>hashtag include left angle bracket s t d </a:t>
            </a:r>
            <a:r>
              <a:rPr lang="en-US" dirty="0" err="1"/>
              <a:t>i</a:t>
            </a:r>
            <a:r>
              <a:rPr lang="en-US" dirty="0"/>
              <a:t> o dot h right bracket </a:t>
            </a:r>
          </a:p>
          <a:p>
            <a:r>
              <a:rPr lang="en-US" dirty="0"/>
              <a:t>hashtag include left angle bracket s t d l </a:t>
            </a:r>
            <a:r>
              <a:rPr lang="en-US" dirty="0" err="1"/>
              <a:t>i</a:t>
            </a:r>
            <a:r>
              <a:rPr lang="en-US" dirty="0"/>
              <a:t> b dot h right bracket </a:t>
            </a:r>
          </a:p>
          <a:p>
            <a:r>
              <a:rPr lang="en-US" dirty="0"/>
              <a:t>hashtag include left angle bracket u n </a:t>
            </a:r>
            <a:r>
              <a:rPr lang="en-US" dirty="0" err="1"/>
              <a:t>i</a:t>
            </a:r>
            <a:r>
              <a:rPr lang="en-US" dirty="0"/>
              <a:t> s t d dot h right bracket </a:t>
            </a:r>
          </a:p>
          <a:p>
            <a:r>
              <a:rPr lang="en-US" dirty="0"/>
              <a:t>hashtag include left angle bracket s y s forward slash types dot h right bracket </a:t>
            </a:r>
          </a:p>
          <a:p>
            <a:r>
              <a:rPr lang="en-US" dirty="0"/>
              <a:t>hashtag include left angle s y s forward slash wait </a:t>
            </a:r>
            <a:r>
              <a:rPr lang="en-US" dirty="0" err="1"/>
              <a:t>fot</a:t>
            </a:r>
            <a:r>
              <a:rPr lang="en-US" dirty="0"/>
              <a:t> h dot h right bracket </a:t>
            </a:r>
          </a:p>
          <a:p>
            <a:r>
              <a:rPr lang="en-US" dirty="0"/>
              <a:t>hashtag define S T D I N 0 </a:t>
            </a:r>
          </a:p>
          <a:p>
            <a:r>
              <a:rPr lang="en-US" dirty="0"/>
              <a:t>hashtag define S T D I N 1 </a:t>
            </a:r>
          </a:p>
          <a:p>
            <a:r>
              <a:rPr lang="en-US" dirty="0"/>
              <a:t>hashtag define PIPE underscore R D 0 </a:t>
            </a:r>
          </a:p>
          <a:p>
            <a:r>
              <a:rPr lang="en-US" dirty="0"/>
              <a:t>hashtag define PIPE underscore W R 1 </a:t>
            </a:r>
          </a:p>
          <a:p>
            <a:r>
              <a:rPr lang="en-US" dirty="0"/>
              <a:t>int main left parenthesis int a r g c comma char double asterisk a r g v right parentheses </a:t>
            </a:r>
          </a:p>
          <a:p>
            <a:r>
              <a:rPr lang="en-US" dirty="0"/>
              <a:t>left brace </a:t>
            </a:r>
          </a:p>
          <a:p>
            <a:r>
              <a:rPr lang="en-US" dirty="0"/>
              <a:t>p </a:t>
            </a:r>
            <a:r>
              <a:rPr lang="en-US" dirty="0" err="1"/>
              <a:t>i</a:t>
            </a:r>
            <a:r>
              <a:rPr lang="en-US" dirty="0"/>
              <a:t> d underscore t cat underscore p </a:t>
            </a:r>
            <a:r>
              <a:rPr lang="en-US" dirty="0" err="1"/>
              <a:t>i</a:t>
            </a:r>
            <a:r>
              <a:rPr lang="en-US" dirty="0"/>
              <a:t> d comma sort underscore p </a:t>
            </a:r>
            <a:r>
              <a:rPr lang="en-US" dirty="0" err="1"/>
              <a:t>i</a:t>
            </a:r>
            <a:r>
              <a:rPr lang="en-US" dirty="0"/>
              <a:t> d semicolon </a:t>
            </a:r>
          </a:p>
          <a:p>
            <a:r>
              <a:rPr lang="en-US" dirty="0"/>
              <a:t>int f d left brace 2 right brace semicolon </a:t>
            </a:r>
          </a:p>
          <a:p>
            <a:r>
              <a:rPr lang="en-US" dirty="0"/>
              <a:t>pipe left parenthesis f </a:t>
            </a:r>
            <a:r>
              <a:rPr lang="en-US" dirty="0" err="1"/>
              <a:t>dright</a:t>
            </a:r>
            <a:r>
              <a:rPr lang="en-US" dirty="0"/>
              <a:t> parenthesis semicolon </a:t>
            </a:r>
          </a:p>
          <a:p>
            <a:r>
              <a:rPr lang="en-US" dirty="0"/>
              <a:t>cat underscore pid equals fork left parenthesis right parenthesis semicolon </a:t>
            </a:r>
          </a:p>
          <a:p>
            <a:r>
              <a:rPr lang="en-US" dirty="0"/>
              <a:t>if left </a:t>
            </a:r>
            <a:r>
              <a:rPr lang="en-US" dirty="0" err="1"/>
              <a:t>parenthesiscat</a:t>
            </a:r>
            <a:r>
              <a:rPr lang="en-US" dirty="0"/>
              <a:t> underscore p </a:t>
            </a:r>
            <a:r>
              <a:rPr lang="en-US" dirty="0" err="1"/>
              <a:t>i</a:t>
            </a:r>
            <a:r>
              <a:rPr lang="en-US" dirty="0"/>
              <a:t> d equals </a:t>
            </a:r>
            <a:r>
              <a:rPr lang="en-US" dirty="0" err="1"/>
              <a:t>equals</a:t>
            </a:r>
            <a:r>
              <a:rPr lang="en-US" dirty="0"/>
              <a:t> 0 right parenthesis left brace</a:t>
            </a:r>
          </a:p>
          <a:p>
            <a:r>
              <a:rPr lang="en-US" dirty="0"/>
              <a:t>close left parenthesis f d left bracket PIPE underscore R D right bracket right parenthesis semicolon </a:t>
            </a:r>
          </a:p>
          <a:p>
            <a:r>
              <a:rPr lang="en-US" dirty="0"/>
              <a:t>close left parenthesis S T D O U T right parenthesis semicolon </a:t>
            </a:r>
          </a:p>
          <a:p>
            <a:r>
              <a:rPr lang="en-US" dirty="0"/>
              <a:t>d u p left parenthesis f d right bracket PIPE underscore R D left bracket right parenthesis semicolon </a:t>
            </a:r>
          </a:p>
          <a:p>
            <a:r>
              <a:rPr lang="en-US" dirty="0"/>
              <a:t>e x e c l left parenthesis double quotation / bin / cat double quotation comma double quotation  cat double quotation  comma double quotation  names dot txt double quotation  comma N U L </a:t>
            </a:r>
            <a:r>
              <a:rPr lang="en-US" dirty="0" err="1"/>
              <a:t>L</a:t>
            </a:r>
            <a:r>
              <a:rPr lang="en-US" dirty="0"/>
              <a:t> right parenthesis semicolon </a:t>
            </a:r>
          </a:p>
          <a:p>
            <a:r>
              <a:rPr lang="en-US" dirty="0"/>
              <a:t>right brace </a:t>
            </a:r>
          </a:p>
          <a:p>
            <a:r>
              <a:rPr lang="en-US" dirty="0"/>
              <a:t>sort underscore p </a:t>
            </a:r>
            <a:r>
              <a:rPr lang="en-US" dirty="0" err="1"/>
              <a:t>i</a:t>
            </a:r>
            <a:r>
              <a:rPr lang="en-US" dirty="0"/>
              <a:t> d equals fork left parenthesis right parenthesis semicolon </a:t>
            </a:r>
          </a:p>
          <a:p>
            <a:r>
              <a:rPr lang="en-US" dirty="0"/>
              <a:t>if left parenthesis sort underscore p </a:t>
            </a:r>
            <a:r>
              <a:rPr lang="en-US" dirty="0" err="1"/>
              <a:t>i</a:t>
            </a:r>
            <a:r>
              <a:rPr lang="en-US" dirty="0"/>
              <a:t> d equals </a:t>
            </a:r>
            <a:r>
              <a:rPr lang="en-US" dirty="0" err="1"/>
              <a:t>equals</a:t>
            </a:r>
            <a:r>
              <a:rPr lang="en-US" dirty="0"/>
              <a:t> 0 right parenthesis left brace </a:t>
            </a:r>
          </a:p>
          <a:p>
            <a:r>
              <a:rPr lang="en-US" dirty="0"/>
              <a:t>close left parenthesis f d left bracket PIPE underscore W R right bracket right parenthesis semicolon </a:t>
            </a:r>
          </a:p>
          <a:p>
            <a:r>
              <a:rPr lang="en-US" dirty="0"/>
              <a:t>close left parenthesis S T D I N right parenthesis semicolon </a:t>
            </a:r>
          </a:p>
          <a:p>
            <a:r>
              <a:rPr lang="en-US" dirty="0"/>
              <a:t>d u p left parenthesis f d right bracket PIPE underscore R D left bracket right parenthesis semicolon </a:t>
            </a:r>
          </a:p>
          <a:p>
            <a:r>
              <a:rPr lang="en-US" dirty="0"/>
              <a:t>e x e c l left parenthesis double quotation forward slash u s r forward slash bin forward slash sort double quotation comma double quotation  sort double quotation  comma double quotation  names dot txt double quotation comma N U L </a:t>
            </a:r>
            <a:r>
              <a:rPr lang="en-US" dirty="0" err="1"/>
              <a:t>L</a:t>
            </a:r>
            <a:r>
              <a:rPr lang="en-US" dirty="0"/>
              <a:t> right parenthesis semicolon </a:t>
            </a:r>
          </a:p>
          <a:p>
            <a:r>
              <a:rPr lang="en-US" dirty="0"/>
              <a:t>right brace </a:t>
            </a:r>
          </a:p>
          <a:p>
            <a:r>
              <a:rPr lang="en-US" dirty="0"/>
              <a:t>close left parenthesis f d left bracket PIPE underscore R D right bracket right parenthesis semicolon </a:t>
            </a:r>
          </a:p>
          <a:p>
            <a:r>
              <a:rPr lang="en-US" dirty="0"/>
              <a:t>close left parenthesis f d left bracket PIPE underscore W R right bracket right parenthesis semicolon </a:t>
            </a:r>
          </a:p>
          <a:p>
            <a:r>
              <a:rPr lang="en-US" dirty="0"/>
              <a:t>forward slash asterisk wait for children to finish asterisk forward slash </a:t>
            </a:r>
          </a:p>
          <a:p>
            <a:r>
              <a:rPr lang="en-US" dirty="0"/>
              <a:t>wait p </a:t>
            </a:r>
            <a:r>
              <a:rPr lang="en-US" dirty="0" err="1"/>
              <a:t>i</a:t>
            </a:r>
            <a:r>
              <a:rPr lang="en-US" dirty="0"/>
              <a:t> d left parenthesis cat underscore p </a:t>
            </a:r>
            <a:r>
              <a:rPr lang="en-US" dirty="0" err="1"/>
              <a:t>i</a:t>
            </a:r>
            <a:r>
              <a:rPr lang="en-US" dirty="0"/>
              <a:t> d comma N U L </a:t>
            </a:r>
            <a:r>
              <a:rPr lang="en-US" dirty="0" err="1"/>
              <a:t>L</a:t>
            </a:r>
            <a:r>
              <a:rPr lang="en-US" dirty="0"/>
              <a:t> comma 0 right parenthesis semicolon </a:t>
            </a:r>
          </a:p>
          <a:p>
            <a:r>
              <a:rPr lang="en-US" dirty="0"/>
              <a:t>wait p </a:t>
            </a:r>
            <a:r>
              <a:rPr lang="en-US" dirty="0" err="1"/>
              <a:t>i</a:t>
            </a:r>
            <a:r>
              <a:rPr lang="en-US" dirty="0"/>
              <a:t> d left parenthesis sort underscore p </a:t>
            </a:r>
            <a:r>
              <a:rPr lang="en-US" dirty="0" err="1"/>
              <a:t>i</a:t>
            </a:r>
            <a:r>
              <a:rPr lang="en-US" dirty="0"/>
              <a:t> d comma N U L </a:t>
            </a:r>
            <a:r>
              <a:rPr lang="en-US" dirty="0" err="1"/>
              <a:t>L</a:t>
            </a:r>
            <a:r>
              <a:rPr lang="en-US" dirty="0"/>
              <a:t> comma 0 right parenthesis semicolon </a:t>
            </a:r>
          </a:p>
          <a:p>
            <a:r>
              <a:rPr lang="en-US" dirty="0"/>
              <a:t>return 0 semicolon </a:t>
            </a:r>
          </a:p>
          <a:p>
            <a:r>
              <a:rPr lang="en-US" dirty="0"/>
              <a:t>right brace </a:t>
            </a:r>
          </a:p>
          <a:p>
            <a:r>
              <a:rPr lang="en-US" dirty="0"/>
              <a:t>Two arrows marks one code line each as follows. </a:t>
            </a:r>
          </a:p>
          <a:p>
            <a:r>
              <a:rPr lang="en-US" dirty="0"/>
              <a:t>close left parenthesis f d left bracket PIPE underscore R D right bracket right parenthesis semicolon </a:t>
            </a:r>
          </a:p>
          <a:p>
            <a:r>
              <a:rPr lang="en-US" dirty="0"/>
              <a:t>close left parenthesis f d left bracket PIPE underscore W R right bracket right parenthesis semicolon </a:t>
            </a:r>
          </a:p>
          <a:p>
            <a:r>
              <a:rPr lang="en-US" dirty="0"/>
              <a:t>The text on the bottom right reads and why forward slash why not question mark.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6782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109</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Part (a): Programmers bring cards to 1401. Part (b): 1401 reads a batch of jobs onto tape. Part (c): The operator carries input tape to 7094. Part (d): 7094 consists of a System tape and does computing. Part (e): The operator carries output tape to 1401. Part (f): 1401 prints output.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012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Part (a): Programmers bring cards to 1401. Part (b): 1401 reads a batch of jobs onto tape. Part (c): The operator carries input tape to 7094. Part (d): 7094 consists of a System tape and does computing. Part (e): The operator carries output tape to 1401. Part (f): 1401 prints output.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080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Different cards are arranged one behind the other. The first card is a dollar JOB card, labeled dollar JOB, 10,7710802, ADA LOVELACE. Another card behind it is labeled dollar FORTRAN. Behind this, there are several cards, labeled together as FORTRAN program. Behind this, a card is labeled dollar LOAD. Behind this, a card is labeled dollar RUN. Behind this, there are several cards, labeled together as Data for program. Behind this, a card is labeled dollar END that depicts the end of the job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7365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A square-shaped block has four partitions categorized as Memory Partitions. The lowest or first partition is labeled Operating System. The second partition is labeled Job 1. The third partition is labeled Job 2. The first partition is labeled Job 3.</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8627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91"/>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2"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387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3"/>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2" y="1512891"/>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4"/>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41"/>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41"/>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9" y="4359278"/>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8"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80"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80"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80"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4"/>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3" y="4392616"/>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8"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8" y="2707484"/>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8"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3" y="4347442"/>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3"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2"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41"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914400" y="1447803"/>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899584"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3"/>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3"/>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8/8/2023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3"/>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5"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2"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3"/>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5"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8"/>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6"/>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41"/>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6"/>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3"/>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9"/>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601"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41"/>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2" y="1556330"/>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8"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8"/>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1"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3"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600"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8"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3"/>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3"/>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5" name="Content Placeholder 7">
            <a:extLst>
              <a:ext uri="{FF2B5EF4-FFF2-40B4-BE49-F238E27FC236}">
                <a16:creationId xmlns:a16="http://schemas.microsoft.com/office/drawing/2014/main" id="{71EFAE03-1D07-4432-1A0B-921AF11186E8}"/>
              </a:ext>
            </a:extLst>
          </p:cNvPr>
          <p:cNvSpPr txBox="1">
            <a:spLocks/>
          </p:cNvSpPr>
          <p:nvPr userDrawn="1"/>
        </p:nvSpPr>
        <p:spPr>
          <a:xfrm>
            <a:off x="2800735" y="6467655"/>
            <a:ext cx="8786283"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sz="1200" dirty="0">
                <a:latin typeface="Verdana"/>
                <a:cs typeface="Verdana" panose="020B0604030504040204" pitchFamily="34" charset="0"/>
              </a:rPr>
              <a:t>Copyright © 2023, 2014, 2008 Pearson Education, Inc. All Rights Reserved</a:t>
            </a:r>
          </a:p>
        </p:txBody>
      </p:sp>
      <p:pic>
        <p:nvPicPr>
          <p:cNvPr id="2" name="Picture Placeholder 11" descr="Pearson Logo">
            <a:extLst>
              <a:ext uri="{FF2B5EF4-FFF2-40B4-BE49-F238E27FC236}">
                <a16:creationId xmlns:a16="http://schemas.microsoft.com/office/drawing/2014/main" id="{4F4596C8-115C-A108-7596-4F7D9461AAC4}"/>
              </a:ext>
            </a:extLst>
          </p:cNvPr>
          <p:cNvPicPr>
            <a:picLocks noChangeAspect="1"/>
          </p:cNvPicPr>
          <p:nvPr userDrawn="1"/>
        </p:nvPicPr>
        <p:blipFill>
          <a:blip r:embed="rId16"/>
          <a:srcRect/>
          <a:stretch/>
        </p:blipFill>
        <p:spPr>
          <a:xfrm>
            <a:off x="595973" y="6412112"/>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55"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3" Type="http://schemas.openxmlformats.org/officeDocument/2006/relationships/image" Target="../media/image58.wmf"/><Relationship Id="rId18" Type="http://schemas.openxmlformats.org/officeDocument/2006/relationships/oleObject" Target="../embeddings/oleObject15.bin"/><Relationship Id="rId26" Type="http://schemas.openxmlformats.org/officeDocument/2006/relationships/oleObject" Target="../embeddings/oleObject19.bin"/><Relationship Id="rId39" Type="http://schemas.openxmlformats.org/officeDocument/2006/relationships/image" Target="../media/image71.wmf"/><Relationship Id="rId21" Type="http://schemas.openxmlformats.org/officeDocument/2006/relationships/image" Target="../media/image62.wmf"/><Relationship Id="rId34" Type="http://schemas.openxmlformats.org/officeDocument/2006/relationships/oleObject" Target="../embeddings/oleObject23.bin"/><Relationship Id="rId42" Type="http://schemas.openxmlformats.org/officeDocument/2006/relationships/oleObject" Target="../embeddings/oleObject27.bin"/><Relationship Id="rId47" Type="http://schemas.openxmlformats.org/officeDocument/2006/relationships/image" Target="../media/image75.wmf"/><Relationship Id="rId7" Type="http://schemas.openxmlformats.org/officeDocument/2006/relationships/image" Target="../media/image55.wmf"/><Relationship Id="rId2" Type="http://schemas.openxmlformats.org/officeDocument/2006/relationships/oleObject" Target="../embeddings/oleObject7.bin"/><Relationship Id="rId16" Type="http://schemas.openxmlformats.org/officeDocument/2006/relationships/oleObject" Target="../embeddings/oleObject14.bin"/><Relationship Id="rId29" Type="http://schemas.openxmlformats.org/officeDocument/2006/relationships/image" Target="../media/image66.wmf"/><Relationship Id="rId11" Type="http://schemas.openxmlformats.org/officeDocument/2006/relationships/image" Target="../media/image57.wmf"/><Relationship Id="rId24" Type="http://schemas.openxmlformats.org/officeDocument/2006/relationships/oleObject" Target="../embeddings/oleObject18.bin"/><Relationship Id="rId32" Type="http://schemas.openxmlformats.org/officeDocument/2006/relationships/oleObject" Target="../embeddings/oleObject22.bin"/><Relationship Id="rId37" Type="http://schemas.openxmlformats.org/officeDocument/2006/relationships/image" Target="../media/image70.wmf"/><Relationship Id="rId40" Type="http://schemas.openxmlformats.org/officeDocument/2006/relationships/oleObject" Target="../embeddings/oleObject26.bin"/><Relationship Id="rId45" Type="http://schemas.openxmlformats.org/officeDocument/2006/relationships/image" Target="../media/image74.wmf"/><Relationship Id="rId5" Type="http://schemas.openxmlformats.org/officeDocument/2006/relationships/image" Target="../media/image54.wmf"/><Relationship Id="rId15" Type="http://schemas.openxmlformats.org/officeDocument/2006/relationships/image" Target="../media/image59.wmf"/><Relationship Id="rId23" Type="http://schemas.openxmlformats.org/officeDocument/2006/relationships/image" Target="../media/image63.wmf"/><Relationship Id="rId28" Type="http://schemas.openxmlformats.org/officeDocument/2006/relationships/oleObject" Target="../embeddings/oleObject20.bin"/><Relationship Id="rId36" Type="http://schemas.openxmlformats.org/officeDocument/2006/relationships/oleObject" Target="../embeddings/oleObject24.bin"/><Relationship Id="rId49" Type="http://schemas.openxmlformats.org/officeDocument/2006/relationships/image" Target="../media/image76.wmf"/><Relationship Id="rId10" Type="http://schemas.openxmlformats.org/officeDocument/2006/relationships/oleObject" Target="../embeddings/oleObject11.bin"/><Relationship Id="rId19" Type="http://schemas.openxmlformats.org/officeDocument/2006/relationships/image" Target="../media/image61.wmf"/><Relationship Id="rId31" Type="http://schemas.openxmlformats.org/officeDocument/2006/relationships/image" Target="../media/image67.wmf"/><Relationship Id="rId44" Type="http://schemas.openxmlformats.org/officeDocument/2006/relationships/oleObject" Target="../embeddings/oleObject28.bin"/><Relationship Id="rId4" Type="http://schemas.openxmlformats.org/officeDocument/2006/relationships/oleObject" Target="../embeddings/oleObject8.bin"/><Relationship Id="rId9" Type="http://schemas.openxmlformats.org/officeDocument/2006/relationships/image" Target="../media/image56.wmf"/><Relationship Id="rId14" Type="http://schemas.openxmlformats.org/officeDocument/2006/relationships/oleObject" Target="../embeddings/oleObject13.bin"/><Relationship Id="rId22" Type="http://schemas.openxmlformats.org/officeDocument/2006/relationships/oleObject" Target="../embeddings/oleObject17.bin"/><Relationship Id="rId27" Type="http://schemas.openxmlformats.org/officeDocument/2006/relationships/image" Target="../media/image65.wmf"/><Relationship Id="rId30" Type="http://schemas.openxmlformats.org/officeDocument/2006/relationships/oleObject" Target="../embeddings/oleObject21.bin"/><Relationship Id="rId35" Type="http://schemas.openxmlformats.org/officeDocument/2006/relationships/image" Target="../media/image69.wmf"/><Relationship Id="rId43" Type="http://schemas.openxmlformats.org/officeDocument/2006/relationships/image" Target="../media/image73.wmf"/><Relationship Id="rId48" Type="http://schemas.openxmlformats.org/officeDocument/2006/relationships/oleObject" Target="../embeddings/oleObject30.bin"/><Relationship Id="rId8" Type="http://schemas.openxmlformats.org/officeDocument/2006/relationships/oleObject" Target="../embeddings/oleObject10.bin"/><Relationship Id="rId3" Type="http://schemas.openxmlformats.org/officeDocument/2006/relationships/image" Target="../media/image53.wmf"/><Relationship Id="rId12" Type="http://schemas.openxmlformats.org/officeDocument/2006/relationships/oleObject" Target="../embeddings/oleObject12.bin"/><Relationship Id="rId17" Type="http://schemas.openxmlformats.org/officeDocument/2006/relationships/image" Target="../media/image60.wmf"/><Relationship Id="rId25" Type="http://schemas.openxmlformats.org/officeDocument/2006/relationships/image" Target="../media/image64.wmf"/><Relationship Id="rId33" Type="http://schemas.openxmlformats.org/officeDocument/2006/relationships/image" Target="../media/image68.wmf"/><Relationship Id="rId38" Type="http://schemas.openxmlformats.org/officeDocument/2006/relationships/oleObject" Target="../embeddings/oleObject25.bin"/><Relationship Id="rId46" Type="http://schemas.openxmlformats.org/officeDocument/2006/relationships/oleObject" Target="../embeddings/oleObject29.bin"/><Relationship Id="rId20" Type="http://schemas.openxmlformats.org/officeDocument/2006/relationships/oleObject" Target="../embeddings/oleObject16.bin"/><Relationship Id="rId41" Type="http://schemas.openxmlformats.org/officeDocument/2006/relationships/image" Target="../media/image72.wmf"/><Relationship Id="rId1" Type="http://schemas.openxmlformats.org/officeDocument/2006/relationships/slideLayout" Target="../slideLayouts/slideLayout5.xml"/><Relationship Id="rId6" Type="http://schemas.openxmlformats.org/officeDocument/2006/relationships/oleObject" Target="../embeddings/oleObject9.bin"/></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mailto:torvalds@kruuna.helsinki.fi" TargetMode="Externa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2.bin"/><Relationship Id="rId1" Type="http://schemas.openxmlformats.org/officeDocument/2006/relationships/slideLayout" Target="../slideLayouts/slideLayout5.xml"/><Relationship Id="rId4" Type="http://schemas.openxmlformats.org/officeDocument/2006/relationships/oleObject" Target="../embeddings/oleObject3.bin"/></Relationships>
</file>

<file path=ppt/slides/_rels/slide7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48.jpg"/><Relationship Id="rId4" Type="http://schemas.openxmlformats.org/officeDocument/2006/relationships/image" Target="../media/image47.wmf"/></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92016" y="206748"/>
            <a:ext cx="11023722"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92016" y="1010980"/>
            <a:ext cx="11023722"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45685" y="1579370"/>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44641" y="2905715"/>
            <a:ext cx="3657600" cy="498016"/>
          </a:xfrm>
        </p:spPr>
        <p:txBody>
          <a:bodyPr lIns="0" tIns="18000" rIns="0" bIns="18000" anchor="ctr" anchorCtr="0">
            <a:spAutoFit/>
          </a:bodyPr>
          <a:lstStyle/>
          <a:p>
            <a:pPr indent="-101600"/>
            <a:r>
              <a:rPr lang="en-US" noProof="0" dirty="0"/>
              <a:t>Chapter 1</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44641" y="3704643"/>
            <a:ext cx="3657600" cy="374906"/>
          </a:xfrm>
        </p:spPr>
        <p:txBody>
          <a:bodyPr lIns="0" tIns="18000" rIns="0" bIns="18000" anchor="ctr" anchorCtr="0">
            <a:spAutoFit/>
          </a:bodyPr>
          <a:lstStyle/>
          <a:p>
            <a:pPr indent="-101600"/>
            <a:r>
              <a:rPr lang="en-US" noProof="0" dirty="0"/>
              <a:t>Introduction</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95973"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3596695" y="6467655"/>
            <a:ext cx="7990705" cy="221018"/>
          </a:xfrm>
        </p:spPr>
        <p:txBody>
          <a:bodyPr wrap="square"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277110" y="141599"/>
            <a:ext cx="11479460" cy="698884"/>
          </a:xfrm>
        </p:spPr>
        <p:txBody>
          <a:bodyPr wrap="square" lIns="0" tIns="18000" rIns="0" bIns="18000" anchor="ctr" anchorCtr="0">
            <a:spAutoFit/>
          </a:bodyPr>
          <a:lstStyle/>
          <a:p>
            <a:r>
              <a:rPr lang="en-US" sz="3400" noProof="0" dirty="0"/>
              <a:t>Second Generation: Transistors and Batch Systems (3)</a:t>
            </a:r>
          </a:p>
        </p:txBody>
      </p:sp>
      <p:pic>
        <p:nvPicPr>
          <p:cNvPr id="4" name="Picture 3" descr="The figure illustrates the Structure of a typical F M S job.&#10;Long description is available in notes, press F6&#10;">
            <a:extLst>
              <a:ext uri="{FF2B5EF4-FFF2-40B4-BE49-F238E27FC236}">
                <a16:creationId xmlns:a16="http://schemas.microsoft.com/office/drawing/2014/main" id="{6767E682-85C2-4375-E42D-DC13266EB835}"/>
              </a:ext>
            </a:extLst>
          </p:cNvPr>
          <p:cNvPicPr>
            <a:picLocks noChangeAspect="1"/>
          </p:cNvPicPr>
          <p:nvPr/>
        </p:nvPicPr>
        <p:blipFill>
          <a:blip r:embed="rId3"/>
          <a:stretch>
            <a:fillRect/>
          </a:stretch>
        </p:blipFill>
        <p:spPr>
          <a:xfrm>
            <a:off x="2987185" y="1515573"/>
            <a:ext cx="6217636" cy="367445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041174" y="5472499"/>
            <a:ext cx="4128286" cy="313350"/>
          </a:xfrm>
        </p:spPr>
        <p:txBody>
          <a:bodyPr wrap="square" lIns="0" tIns="18000" rIns="0" bIns="18000" anchor="ctr" anchorCtr="0">
            <a:spAutoFit/>
          </a:bodyPr>
          <a:lstStyle/>
          <a:p>
            <a:pPr marL="0" indent="0">
              <a:buNone/>
            </a:pPr>
            <a:r>
              <a:rPr lang="en-US" sz="1800" dirty="0"/>
              <a:t>Figure 1.4 Structure of a typical </a:t>
            </a:r>
            <a:r>
              <a:rPr lang="en-US" sz="1800" spc="-300" dirty="0"/>
              <a:t>F M </a:t>
            </a:r>
            <a:r>
              <a:rPr lang="en-US" sz="1800" dirty="0"/>
              <a:t>S job.</a:t>
            </a:r>
          </a:p>
        </p:txBody>
      </p:sp>
    </p:spTree>
    <p:extLst>
      <p:ext uri="{BB962C8B-B14F-4D97-AF65-F5344CB8AC3E}">
        <p14:creationId xmlns:p14="http://schemas.microsoft.com/office/powerpoint/2010/main" val="15856405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System Calls for Signals</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8588"/>
            <a:ext cx="11007207" cy="2421620"/>
          </a:xfrm>
        </p:spPr>
        <p:txBody>
          <a:bodyPr wrap="square" lIns="0" tIns="18000" rIns="0" bIns="18000" anchor="ctr" anchorCtr="0">
            <a:spAutoFit/>
          </a:bodyPr>
          <a:lstStyle/>
          <a:p>
            <a:pPr marL="342900" indent="-342900">
              <a:spcBef>
                <a:spcPts val="600"/>
              </a:spcBef>
            </a:pPr>
            <a:r>
              <a:rPr lang="en-US" sz="2800" dirty="0"/>
              <a:t>Processes sometimes need to be interrupted during their execution</a:t>
            </a:r>
          </a:p>
          <a:p>
            <a:pPr marL="342900" indent="-342900">
              <a:spcBef>
                <a:spcPts val="600"/>
              </a:spcBef>
            </a:pPr>
            <a:r>
              <a:rPr lang="en-US" sz="2800" dirty="0"/>
              <a:t>A </a:t>
            </a:r>
            <a:r>
              <a:rPr lang="en-US" sz="2800" b="1" dirty="0"/>
              <a:t>signal</a:t>
            </a:r>
            <a:r>
              <a:rPr lang="en-US" sz="2800" dirty="0"/>
              <a:t> is sent to the process that needs to be interrupted</a:t>
            </a:r>
          </a:p>
          <a:p>
            <a:pPr marL="342900" indent="-342900">
              <a:spcBef>
                <a:spcPts val="600"/>
              </a:spcBef>
            </a:pPr>
            <a:r>
              <a:rPr lang="en-US" sz="2800" dirty="0"/>
              <a:t>Interrupted process can catch the signal by installing a </a:t>
            </a:r>
            <a:r>
              <a:rPr lang="en-US" sz="2800" b="1" dirty="0"/>
              <a:t>signal handler</a:t>
            </a:r>
          </a:p>
          <a:p>
            <a:pPr marL="342900" indent="-342900">
              <a:spcBef>
                <a:spcPts val="600"/>
              </a:spcBef>
            </a:pPr>
            <a:r>
              <a:rPr lang="en-US" sz="2800" dirty="0"/>
              <a:t>What happens when a terminal user hits </a:t>
            </a:r>
            <a:r>
              <a:rPr lang="en-US" sz="2800" spc="-300" dirty="0"/>
              <a:t>C T R </a:t>
            </a:r>
            <a:r>
              <a:rPr lang="en-US" sz="2800" dirty="0"/>
              <a:t>L+C or </a:t>
            </a:r>
            <a:r>
              <a:rPr lang="en-US" sz="2800" spc="-300" dirty="0"/>
              <a:t>C T R </a:t>
            </a:r>
            <a:r>
              <a:rPr lang="en-US" sz="2800" dirty="0"/>
              <a:t>L+Z?</a:t>
            </a:r>
          </a:p>
        </p:txBody>
      </p:sp>
      <p:sp>
        <p:nvSpPr>
          <p:cNvPr id="7" name="Content Placeholder 6">
            <a:extLst>
              <a:ext uri="{FF2B5EF4-FFF2-40B4-BE49-F238E27FC236}">
                <a16:creationId xmlns:a16="http://schemas.microsoft.com/office/drawing/2014/main" id="{7795E087-CB80-478C-DC5E-1BE9E8556415}"/>
              </a:ext>
            </a:extLst>
          </p:cNvPr>
          <p:cNvSpPr>
            <a:spLocks noGrp="1"/>
          </p:cNvSpPr>
          <p:nvPr>
            <p:ph sz="quarter" idx="17"/>
          </p:nvPr>
        </p:nvSpPr>
        <p:spPr>
          <a:xfrm>
            <a:off x="2983057" y="4394361"/>
            <a:ext cx="4116483" cy="467239"/>
          </a:xfrm>
        </p:spPr>
        <p:txBody>
          <a:bodyPr wrap="square" lIns="0" tIns="18000" rIns="0" bIns="18000" anchor="ctr" anchorCtr="0">
            <a:spAutoFit/>
          </a:bodyPr>
          <a:lstStyle/>
          <a:p>
            <a:pPr marL="0" indent="0">
              <a:buNone/>
            </a:pPr>
            <a:r>
              <a:rPr lang="en-US" sz="2800" i="1" dirty="0">
                <a:latin typeface="Consolas" panose="020B0609020204030204" pitchFamily="49" charset="0"/>
              </a:rPr>
              <a:t>(signal, alarm, kill)</a:t>
            </a:r>
          </a:p>
        </p:txBody>
      </p:sp>
    </p:spTree>
    <p:extLst>
      <p:ext uri="{BB962C8B-B14F-4D97-AF65-F5344CB8AC3E}">
        <p14:creationId xmlns:p14="http://schemas.microsoft.com/office/powerpoint/2010/main" val="13270099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Signal, alarm, kill</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3381"/>
            <a:ext cx="11007207" cy="3006395"/>
          </a:xfrm>
        </p:spPr>
        <p:txBody>
          <a:bodyPr wrap="square" lIns="0" tIns="18000" rIns="0" bIns="18000" anchor="ctr" anchorCtr="0">
            <a:spAutoFit/>
          </a:bodyPr>
          <a:lstStyle/>
          <a:p>
            <a:pPr marL="342900" indent="-342900">
              <a:spcBef>
                <a:spcPts val="600"/>
              </a:spcBef>
            </a:pPr>
            <a:r>
              <a:rPr lang="en-US" sz="2800" dirty="0" err="1">
                <a:latin typeface="Consolas" panose="020B0609020204030204" pitchFamily="49" charset="0"/>
              </a:rPr>
              <a:t>sighandler_t</a:t>
            </a:r>
            <a:r>
              <a:rPr lang="en-US" sz="2800" dirty="0">
                <a:latin typeface="Consolas" panose="020B0609020204030204" pitchFamily="49" charset="0"/>
              </a:rPr>
              <a:t> signal(int signum, </a:t>
            </a:r>
            <a:r>
              <a:rPr lang="en-US" sz="2800" dirty="0" err="1">
                <a:latin typeface="Consolas" panose="020B0609020204030204" pitchFamily="49" charset="0"/>
              </a:rPr>
              <a:t>sighandler_t</a:t>
            </a:r>
            <a:r>
              <a:rPr lang="en-US" sz="2800" dirty="0">
                <a:latin typeface="Consolas" panose="020B0609020204030204" pitchFamily="49" charset="0"/>
              </a:rPr>
              <a:t> handler)</a:t>
            </a:r>
          </a:p>
          <a:p>
            <a:pPr marL="829818" lvl="1" indent="-342900"/>
            <a:r>
              <a:rPr lang="en-US" sz="2800" dirty="0">
                <a:latin typeface="+mj-lt"/>
              </a:rPr>
              <a:t>Registers a signal handler for signal signum</a:t>
            </a:r>
          </a:p>
          <a:p>
            <a:pPr marL="342900" indent="-342900">
              <a:spcBef>
                <a:spcPts val="600"/>
              </a:spcBef>
            </a:pPr>
            <a:r>
              <a:rPr lang="en-US" sz="2800" dirty="0">
                <a:latin typeface="Consolas" panose="020B0609020204030204" pitchFamily="49" charset="0"/>
              </a:rPr>
              <a:t>unsigned int alarm(unsigned int seconds)</a:t>
            </a:r>
          </a:p>
          <a:p>
            <a:pPr marL="829818" lvl="1" indent="-342900"/>
            <a:r>
              <a:rPr lang="en-US" sz="2800" dirty="0"/>
              <a:t>Deliver </a:t>
            </a:r>
            <a:r>
              <a:rPr lang="en-US" sz="2800" spc="-300" dirty="0"/>
              <a:t>S I G A L R </a:t>
            </a:r>
            <a:r>
              <a:rPr lang="en-US" sz="2800" dirty="0"/>
              <a:t>M in specified number of seconds</a:t>
            </a:r>
          </a:p>
          <a:p>
            <a:pPr marL="342900" indent="-342900">
              <a:spcBef>
                <a:spcPts val="600"/>
              </a:spcBef>
            </a:pPr>
            <a:r>
              <a:rPr lang="en-US" sz="2800" dirty="0">
                <a:latin typeface="Consolas" panose="020B0609020204030204" pitchFamily="49" charset="0"/>
              </a:rPr>
              <a:t>int kill(</a:t>
            </a:r>
            <a:r>
              <a:rPr lang="en-US" sz="2800" dirty="0" err="1">
                <a:latin typeface="Consolas" panose="020B0609020204030204" pitchFamily="49" charset="0"/>
              </a:rPr>
              <a:t>pid_t</a:t>
            </a:r>
            <a:r>
              <a:rPr lang="en-US" sz="2800" dirty="0">
                <a:latin typeface="Consolas" panose="020B0609020204030204" pitchFamily="49" charset="0"/>
              </a:rPr>
              <a:t> pid, int sig)</a:t>
            </a:r>
          </a:p>
          <a:p>
            <a:pPr marL="829818" lvl="1" indent="-342900"/>
            <a:r>
              <a:rPr lang="en-US" sz="2800" dirty="0">
                <a:latin typeface="Arial" panose="020B0604020202020204" pitchFamily="34" charset="0"/>
                <a:cs typeface="Arial" panose="020B0604020202020204" pitchFamily="34" charset="0"/>
              </a:rPr>
              <a:t>Deliver signal sig to process </a:t>
            </a:r>
            <a:r>
              <a:rPr lang="en-US" sz="2800" dirty="0">
                <a:latin typeface="Consolas" panose="020B0609020204030204" pitchFamily="49" charset="0"/>
              </a:rPr>
              <a:t>pid</a:t>
            </a:r>
          </a:p>
        </p:txBody>
      </p:sp>
    </p:spTree>
    <p:extLst>
      <p:ext uri="{BB962C8B-B14F-4D97-AF65-F5344CB8AC3E}">
        <p14:creationId xmlns:p14="http://schemas.microsoft.com/office/powerpoint/2010/main" val="1868453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974" y="225436"/>
            <a:ext cx="11014764" cy="559572"/>
          </a:xfrm>
        </p:spPr>
        <p:txBody>
          <a:bodyPr wrap="square" lIns="0" tIns="18000" rIns="0" bIns="18000" anchor="ctr" anchorCtr="0">
            <a:spAutoFit/>
          </a:bodyPr>
          <a:lstStyle/>
          <a:p>
            <a:r>
              <a:rPr lang="en-US" sz="3400" dirty="0"/>
              <a:t>Alarm Example</a:t>
            </a:r>
          </a:p>
        </p:txBody>
      </p:sp>
      <p:sp>
        <p:nvSpPr>
          <p:cNvPr id="3" name="Content Placeholder 2">
            <a:extLst>
              <a:ext uri="{FF2B5EF4-FFF2-40B4-BE49-F238E27FC236}">
                <a16:creationId xmlns:a16="http://schemas.microsoft.com/office/drawing/2014/main" id="{C8DD60A5-5425-E242-9A67-17E828E2AC66}"/>
              </a:ext>
            </a:extLst>
          </p:cNvPr>
          <p:cNvSpPr>
            <a:spLocks noGrp="1"/>
          </p:cNvSpPr>
          <p:nvPr>
            <p:ph sz="quarter" idx="13"/>
          </p:nvPr>
        </p:nvSpPr>
        <p:spPr>
          <a:xfrm>
            <a:off x="592348" y="1094419"/>
            <a:ext cx="11014764" cy="5114665"/>
          </a:xfrm>
        </p:spPr>
        <p:txBody>
          <a:bodyPr wrap="square" lIns="0" tIns="18000" rIns="0" bIns="18000" anchor="ctr" anchorCtr="0">
            <a:spAutoFit/>
          </a:bodyPr>
          <a:lstStyle/>
          <a:p>
            <a:pPr marL="0" indent="0">
              <a:spcBef>
                <a:spcPts val="600"/>
              </a:spcBef>
              <a:buClr>
                <a:schemeClr val="dk1"/>
              </a:buClr>
              <a:buSzPts val="1100"/>
              <a:buNone/>
            </a:pPr>
            <a:r>
              <a:rPr lang="en-US" dirty="0">
                <a:latin typeface="Consolas" panose="020B0609020204030204" pitchFamily="49" charset="0"/>
                <a:sym typeface="Consolas"/>
              </a:rPr>
              <a:t>#include &lt;</a:t>
            </a:r>
            <a:r>
              <a:rPr lang="en-US" dirty="0" err="1">
                <a:latin typeface="Consolas" panose="020B0609020204030204" pitchFamily="49" charset="0"/>
                <a:sym typeface="Consolas"/>
              </a:rPr>
              <a:t>stdio.h</a:t>
            </a:r>
            <a:r>
              <a:rPr lang="en-US" dirty="0">
                <a:latin typeface="Consolas" panose="020B0609020204030204" pitchFamily="49" charset="0"/>
                <a:sym typeface="Consolas"/>
              </a:rPr>
              <a:t>&gt;</a:t>
            </a:r>
            <a:br>
              <a:rPr lang="en-US" dirty="0">
                <a:latin typeface="Consolas" panose="020B0609020204030204" pitchFamily="49" charset="0"/>
                <a:sym typeface="Consolas"/>
              </a:rPr>
            </a:br>
            <a:r>
              <a:rPr lang="en-US" dirty="0">
                <a:latin typeface="Consolas" panose="020B0609020204030204" pitchFamily="49" charset="0"/>
                <a:sym typeface="Consolas"/>
              </a:rPr>
              <a:t>#include &lt;</a:t>
            </a:r>
            <a:r>
              <a:rPr lang="en-US" dirty="0" err="1">
                <a:latin typeface="Consolas" panose="020B0609020204030204" pitchFamily="49" charset="0"/>
                <a:sym typeface="Consolas"/>
              </a:rPr>
              <a:t>signal.h</a:t>
            </a:r>
            <a:r>
              <a:rPr lang="en-US" dirty="0">
                <a:latin typeface="Consolas" panose="020B0609020204030204" pitchFamily="49" charset="0"/>
                <a:sym typeface="Consolas"/>
              </a:rPr>
              <a:t>&gt;</a:t>
            </a:r>
            <a:br>
              <a:rPr lang="en-US" dirty="0">
                <a:latin typeface="Consolas" panose="020B0609020204030204" pitchFamily="49" charset="0"/>
                <a:sym typeface="Consolas"/>
              </a:rPr>
            </a:br>
            <a:r>
              <a:rPr lang="en-US" dirty="0">
                <a:latin typeface="Consolas" panose="020B0609020204030204" pitchFamily="49" charset="0"/>
                <a:sym typeface="Consolas"/>
              </a:rPr>
              <a:t>#include &lt;</a:t>
            </a:r>
            <a:r>
              <a:rPr lang="en-US" dirty="0" err="1">
                <a:latin typeface="Consolas" panose="020B0609020204030204" pitchFamily="49" charset="0"/>
                <a:sym typeface="Consolas"/>
              </a:rPr>
              <a:t>unistd.h</a:t>
            </a:r>
            <a:r>
              <a:rPr lang="en-US" dirty="0">
                <a:latin typeface="Consolas" panose="020B0609020204030204" pitchFamily="49" charset="0"/>
                <a:sym typeface="Consolas"/>
              </a:rPr>
              <a:t>&gt;</a:t>
            </a:r>
            <a:endParaRPr lang="en-US" dirty="0">
              <a:latin typeface="Consolas" panose="020B0609020204030204" pitchFamily="49" charset="0"/>
            </a:endParaRPr>
          </a:p>
          <a:p>
            <a:pPr marL="0" indent="0">
              <a:spcBef>
                <a:spcPts val="600"/>
              </a:spcBef>
              <a:buClr>
                <a:schemeClr val="dk1"/>
              </a:buClr>
              <a:buSzPts val="1100"/>
              <a:buNone/>
            </a:pPr>
            <a:r>
              <a:rPr lang="en-US" dirty="0">
                <a:latin typeface="Consolas" panose="020B0609020204030204" pitchFamily="49" charset="0"/>
                <a:sym typeface="Consolas"/>
              </a:rPr>
              <a:t>#include &lt;</a:t>
            </a:r>
            <a:r>
              <a:rPr lang="en-US" dirty="0" err="1">
                <a:latin typeface="Consolas" panose="020B0609020204030204" pitchFamily="49" charset="0"/>
                <a:sym typeface="Consolas"/>
              </a:rPr>
              <a:t>stdlib.h</a:t>
            </a:r>
            <a:r>
              <a:rPr lang="en-US" dirty="0">
                <a:latin typeface="Consolas" panose="020B0609020204030204" pitchFamily="49" charset="0"/>
                <a:sym typeface="Consolas"/>
              </a:rPr>
              <a:t>&gt;</a:t>
            </a:r>
            <a:br>
              <a:rPr lang="en-US" dirty="0">
                <a:latin typeface="Consolas" panose="020B0609020204030204" pitchFamily="49" charset="0"/>
                <a:sym typeface="Consolas"/>
              </a:rPr>
            </a:br>
            <a:br>
              <a:rPr lang="en-US" dirty="0">
                <a:latin typeface="Consolas" panose="020B0609020204030204" pitchFamily="49" charset="0"/>
                <a:sym typeface="Consolas"/>
              </a:rPr>
            </a:br>
            <a:r>
              <a:rPr lang="en-US" dirty="0">
                <a:latin typeface="Consolas" panose="020B0609020204030204" pitchFamily="49" charset="0"/>
                <a:sym typeface="Consolas"/>
              </a:rPr>
              <a:t>void </a:t>
            </a:r>
            <a:r>
              <a:rPr lang="en-US" dirty="0" err="1">
                <a:latin typeface="Consolas" panose="020B0609020204030204" pitchFamily="49" charset="0"/>
                <a:sym typeface="Consolas"/>
              </a:rPr>
              <a:t>alarm_handler</a:t>
            </a:r>
            <a:r>
              <a:rPr lang="en-US" dirty="0">
                <a:latin typeface="Consolas" panose="020B0609020204030204" pitchFamily="49" charset="0"/>
                <a:sym typeface="Consolas"/>
              </a:rPr>
              <a:t>(int signal)</a:t>
            </a:r>
            <a:br>
              <a:rPr lang="en-US" dirty="0">
                <a:latin typeface="Consolas" panose="020B0609020204030204" pitchFamily="49" charset="0"/>
                <a:sym typeface="Consolas"/>
              </a:rPr>
            </a:br>
            <a:r>
              <a:rPr lang="en-US" dirty="0">
                <a:latin typeface="Consolas" panose="020B0609020204030204" pitchFamily="49" charset="0"/>
                <a:sym typeface="Consolas"/>
              </a:rPr>
              <a:t>{</a:t>
            </a:r>
            <a:br>
              <a:rPr lang="en-US" dirty="0">
                <a:latin typeface="Consolas" panose="020B0609020204030204" pitchFamily="49" charset="0"/>
                <a:sym typeface="Consolas"/>
              </a:rPr>
            </a:br>
            <a:r>
              <a:rPr lang="en-US" dirty="0">
                <a:latin typeface="Consolas" panose="020B0609020204030204" pitchFamily="49" charset="0"/>
                <a:sym typeface="Consolas"/>
              </a:rPr>
              <a:t>    </a:t>
            </a:r>
            <a:r>
              <a:rPr lang="en-US" dirty="0" err="1">
                <a:latin typeface="Consolas" panose="020B0609020204030204" pitchFamily="49" charset="0"/>
                <a:sym typeface="Consolas"/>
              </a:rPr>
              <a:t>printf</a:t>
            </a:r>
            <a:r>
              <a:rPr lang="en-US" dirty="0">
                <a:latin typeface="Consolas" panose="020B0609020204030204" pitchFamily="49" charset="0"/>
                <a:sym typeface="Consolas"/>
              </a:rPr>
              <a:t>(“In signal handler: caught signal %d!\</a:t>
            </a:r>
            <a:r>
              <a:rPr lang="en-US" dirty="0" err="1">
                <a:latin typeface="Consolas" panose="020B0609020204030204" pitchFamily="49" charset="0"/>
                <a:sym typeface="Consolas"/>
              </a:rPr>
              <a:t>n",signal</a:t>
            </a:r>
            <a:r>
              <a:rPr lang="en-US" dirty="0">
                <a:latin typeface="Consolas" panose="020B0609020204030204" pitchFamily="49" charset="0"/>
                <a:sym typeface="Consolas"/>
              </a:rPr>
              <a:t>);</a:t>
            </a:r>
            <a:br>
              <a:rPr lang="en-US" dirty="0">
                <a:latin typeface="Consolas" panose="020B0609020204030204" pitchFamily="49" charset="0"/>
                <a:sym typeface="Consolas"/>
              </a:rPr>
            </a:br>
            <a:r>
              <a:rPr lang="en-US" dirty="0">
                <a:latin typeface="Consolas" panose="020B0609020204030204" pitchFamily="49" charset="0"/>
                <a:sym typeface="Consolas"/>
              </a:rPr>
              <a:t>    exit(0);</a:t>
            </a:r>
            <a:br>
              <a:rPr lang="en-US" dirty="0">
                <a:latin typeface="Consolas" panose="020B0609020204030204" pitchFamily="49" charset="0"/>
                <a:sym typeface="Consolas"/>
              </a:rPr>
            </a:br>
            <a:r>
              <a:rPr lang="en-US" dirty="0">
                <a:latin typeface="Consolas" panose="020B0609020204030204" pitchFamily="49" charset="0"/>
                <a:sym typeface="Consolas"/>
              </a:rPr>
              <a:t>}</a:t>
            </a:r>
            <a:br>
              <a:rPr lang="en-US" dirty="0">
                <a:latin typeface="Consolas" panose="020B0609020204030204" pitchFamily="49" charset="0"/>
                <a:sym typeface="Consolas"/>
              </a:rPr>
            </a:br>
            <a:r>
              <a:rPr lang="en-US" dirty="0">
                <a:latin typeface="Consolas" panose="020B0609020204030204" pitchFamily="49" charset="0"/>
                <a:sym typeface="Consolas"/>
              </a:rPr>
              <a:t>int main(int </a:t>
            </a:r>
            <a:r>
              <a:rPr lang="en-US" dirty="0" err="1">
                <a:latin typeface="Consolas" panose="020B0609020204030204" pitchFamily="49" charset="0"/>
                <a:sym typeface="Consolas"/>
              </a:rPr>
              <a:t>argc</a:t>
            </a:r>
            <a:r>
              <a:rPr lang="en-US" dirty="0">
                <a:latin typeface="Consolas" panose="020B0609020204030204" pitchFamily="49" charset="0"/>
                <a:sym typeface="Consolas"/>
              </a:rPr>
              <a:t>, char **argv)</a:t>
            </a:r>
            <a:br>
              <a:rPr lang="en-US" dirty="0">
                <a:latin typeface="Consolas" panose="020B0609020204030204" pitchFamily="49" charset="0"/>
                <a:sym typeface="Consolas"/>
              </a:rPr>
            </a:br>
            <a:r>
              <a:rPr lang="en-US" dirty="0">
                <a:latin typeface="Consolas" panose="020B0609020204030204" pitchFamily="49" charset="0"/>
                <a:sym typeface="Consolas"/>
              </a:rPr>
              <a:t>{</a:t>
            </a:r>
            <a:br>
              <a:rPr lang="en-US" dirty="0">
                <a:latin typeface="Consolas" panose="020B0609020204030204" pitchFamily="49" charset="0"/>
                <a:sym typeface="Consolas"/>
              </a:rPr>
            </a:br>
            <a:r>
              <a:rPr lang="en-US" dirty="0">
                <a:latin typeface="Consolas" panose="020B0609020204030204" pitchFamily="49" charset="0"/>
                <a:sym typeface="Consolas"/>
              </a:rPr>
              <a:t>    </a:t>
            </a:r>
            <a:r>
              <a:rPr lang="en-US" b="1" dirty="0">
                <a:latin typeface="Consolas" panose="020B0609020204030204" pitchFamily="49" charset="0"/>
                <a:sym typeface="Consolas"/>
              </a:rPr>
              <a:t>signal</a:t>
            </a:r>
            <a:r>
              <a:rPr lang="en-US" dirty="0">
                <a:latin typeface="Consolas" panose="020B0609020204030204" pitchFamily="49" charset="0"/>
                <a:sym typeface="Consolas"/>
              </a:rPr>
              <a:t>(SIGALRM, </a:t>
            </a:r>
            <a:r>
              <a:rPr lang="en-US" dirty="0" err="1">
                <a:latin typeface="Consolas" panose="020B0609020204030204" pitchFamily="49" charset="0"/>
                <a:sym typeface="Consolas"/>
              </a:rPr>
              <a:t>alarm_handler</a:t>
            </a:r>
            <a:r>
              <a:rPr lang="en-US" dirty="0">
                <a:latin typeface="Consolas" panose="020B0609020204030204" pitchFamily="49" charset="0"/>
                <a:sym typeface="Consolas"/>
              </a:rPr>
              <a:t>);</a:t>
            </a:r>
            <a:br>
              <a:rPr lang="en-US" dirty="0">
                <a:latin typeface="Consolas" panose="020B0609020204030204" pitchFamily="49" charset="0"/>
                <a:sym typeface="Consolas"/>
              </a:rPr>
            </a:br>
            <a:r>
              <a:rPr lang="en-US" dirty="0">
                <a:latin typeface="Consolas" panose="020B0609020204030204" pitchFamily="49" charset="0"/>
                <a:sym typeface="Consolas"/>
              </a:rPr>
              <a:t>    </a:t>
            </a:r>
            <a:r>
              <a:rPr lang="en-US" b="1" dirty="0">
                <a:latin typeface="Consolas" panose="020B0609020204030204" pitchFamily="49" charset="0"/>
                <a:sym typeface="Consolas"/>
              </a:rPr>
              <a:t>alarm</a:t>
            </a:r>
            <a:r>
              <a:rPr lang="en-US" dirty="0">
                <a:latin typeface="Consolas" panose="020B0609020204030204" pitchFamily="49" charset="0"/>
                <a:sym typeface="Consolas"/>
              </a:rPr>
              <a:t>(1); // alarm will send signal after 1 sec</a:t>
            </a:r>
            <a:endParaRPr lang="en-US" dirty="0">
              <a:latin typeface="Consolas" panose="020B0609020204030204" pitchFamily="49" charset="0"/>
            </a:endParaRPr>
          </a:p>
          <a:p>
            <a:pPr marL="0" indent="0">
              <a:spcBef>
                <a:spcPts val="600"/>
              </a:spcBef>
              <a:buClr>
                <a:schemeClr val="dk1"/>
              </a:buClr>
              <a:buSzPts val="1100"/>
              <a:buNone/>
            </a:pPr>
            <a:br>
              <a:rPr lang="en-US" dirty="0">
                <a:latin typeface="Consolas" panose="020B0609020204030204" pitchFamily="49" charset="0"/>
                <a:sym typeface="Consolas"/>
              </a:rPr>
            </a:br>
            <a:r>
              <a:rPr lang="en-US" dirty="0">
                <a:latin typeface="Consolas" panose="020B0609020204030204" pitchFamily="49" charset="0"/>
                <a:sym typeface="Consolas"/>
              </a:rPr>
              <a:t>    while (1) {</a:t>
            </a:r>
            <a:br>
              <a:rPr lang="en-US" dirty="0">
                <a:latin typeface="Consolas" panose="020B0609020204030204" pitchFamily="49" charset="0"/>
                <a:sym typeface="Consolas"/>
              </a:rPr>
            </a:br>
            <a:r>
              <a:rPr lang="en-US" dirty="0">
                <a:latin typeface="Consolas" panose="020B0609020204030204" pitchFamily="49" charset="0"/>
                <a:sym typeface="Consolas"/>
              </a:rPr>
              <a:t>        </a:t>
            </a:r>
            <a:r>
              <a:rPr lang="en-US" dirty="0" err="1">
                <a:latin typeface="Consolas" panose="020B0609020204030204" pitchFamily="49" charset="0"/>
                <a:sym typeface="Consolas"/>
              </a:rPr>
              <a:t>printf</a:t>
            </a:r>
            <a:r>
              <a:rPr lang="en-US" dirty="0">
                <a:latin typeface="Consolas" panose="020B0609020204030204" pitchFamily="49" charset="0"/>
                <a:sym typeface="Consolas"/>
              </a:rPr>
              <a:t>("I am running!\n");</a:t>
            </a:r>
            <a:br>
              <a:rPr lang="en-US" dirty="0">
                <a:latin typeface="Consolas" panose="020B0609020204030204" pitchFamily="49" charset="0"/>
                <a:sym typeface="Consolas"/>
              </a:rPr>
            </a:br>
            <a:r>
              <a:rPr lang="en-US" dirty="0">
                <a:latin typeface="Consolas" panose="020B0609020204030204" pitchFamily="49" charset="0"/>
                <a:sym typeface="Consolas"/>
              </a:rPr>
              <a:t>    }</a:t>
            </a:r>
            <a:br>
              <a:rPr lang="en-US" dirty="0">
                <a:latin typeface="Consolas" panose="020B0609020204030204" pitchFamily="49" charset="0"/>
                <a:sym typeface="Consolas"/>
              </a:rPr>
            </a:br>
            <a:r>
              <a:rPr lang="en-US" dirty="0">
                <a:latin typeface="Consolas" panose="020B0609020204030204" pitchFamily="49" charset="0"/>
                <a:sym typeface="Consolas"/>
              </a:rPr>
              <a:t>    return 0;</a:t>
            </a:r>
            <a:br>
              <a:rPr lang="en-US" dirty="0">
                <a:latin typeface="Consolas" panose="020B0609020204030204" pitchFamily="49" charset="0"/>
                <a:sym typeface="Consolas"/>
              </a:rPr>
            </a:br>
            <a:r>
              <a:rPr lang="en-US" dirty="0">
                <a:latin typeface="Consolas" panose="020B0609020204030204" pitchFamily="49" charset="0"/>
                <a:sym typeface="Consolas"/>
              </a:rPr>
              <a:t>}</a:t>
            </a:r>
            <a:endParaRPr lang="en-US" dirty="0">
              <a:latin typeface="Consolas" panose="020B0609020204030204" pitchFamily="49" charset="0"/>
            </a:endParaRPr>
          </a:p>
        </p:txBody>
      </p:sp>
    </p:spTree>
    <p:extLst>
      <p:ext uri="{BB962C8B-B14F-4D97-AF65-F5344CB8AC3E}">
        <p14:creationId xmlns:p14="http://schemas.microsoft.com/office/powerpoint/2010/main" val="13590647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Pipe Example </a:t>
            </a:r>
            <a:r>
              <a:rPr lang="en-US" sz="2600" dirty="0"/>
              <a:t>(1 of 2)</a:t>
            </a:r>
            <a:endParaRPr lang="en-US" sz="2600" noProof="0" dirty="0"/>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3913"/>
            <a:ext cx="11007207" cy="3006395"/>
          </a:xfrm>
        </p:spPr>
        <p:txBody>
          <a:bodyPr wrap="square" lIns="0" tIns="18000" rIns="0" bIns="18000" anchor="ctr" anchorCtr="0">
            <a:spAutoFit/>
          </a:bodyPr>
          <a:lstStyle/>
          <a:p>
            <a:pPr marL="0" indent="0">
              <a:spcBef>
                <a:spcPts val="600"/>
              </a:spcBef>
              <a:buNone/>
            </a:pPr>
            <a:r>
              <a:rPr lang="en-US" sz="2800" dirty="0"/>
              <a:t>What happens if we execute the following command?</a:t>
            </a:r>
          </a:p>
          <a:p>
            <a:pPr marL="486918" lvl="1" indent="0">
              <a:buNone/>
            </a:pPr>
            <a:r>
              <a:rPr lang="en-US" sz="2800" dirty="0">
                <a:latin typeface="Consolas" panose="020B0609020204030204" pitchFamily="49" charset="0"/>
              </a:rPr>
              <a:t>$ cat names.txt | sort</a:t>
            </a:r>
          </a:p>
          <a:p>
            <a:pPr marL="0" indent="0">
              <a:spcBef>
                <a:spcPts val="600"/>
              </a:spcBef>
              <a:buNone/>
            </a:pPr>
            <a:r>
              <a:rPr lang="en-US" sz="2800" dirty="0"/>
              <a:t>And how about the following commands?</a:t>
            </a:r>
          </a:p>
          <a:p>
            <a:pPr marL="486918" lvl="1" indent="0">
              <a:buNone/>
            </a:pPr>
            <a:r>
              <a:rPr lang="en-US" sz="2800" dirty="0">
                <a:latin typeface="Consolas" panose="020B0609020204030204" pitchFamily="49" charset="0"/>
              </a:rPr>
              <a:t>$ </a:t>
            </a:r>
            <a:r>
              <a:rPr lang="en-US" sz="2800" dirty="0" err="1">
                <a:latin typeface="Consolas" panose="020B0609020204030204" pitchFamily="49" charset="0"/>
              </a:rPr>
              <a:t>mkfifo</a:t>
            </a:r>
            <a:r>
              <a:rPr lang="en-US" sz="2800" dirty="0">
                <a:latin typeface="Consolas" panose="020B0609020204030204" pitchFamily="49" charset="0"/>
              </a:rPr>
              <a:t> </a:t>
            </a:r>
            <a:r>
              <a:rPr lang="en-US" sz="2800" dirty="0" err="1">
                <a:latin typeface="Consolas" panose="020B0609020204030204" pitchFamily="49" charset="0"/>
              </a:rPr>
              <a:t>named.pipe</a:t>
            </a:r>
            <a:endParaRPr lang="en-US" sz="2800" dirty="0">
              <a:latin typeface="Consolas" panose="020B0609020204030204" pitchFamily="49" charset="0"/>
            </a:endParaRPr>
          </a:p>
          <a:p>
            <a:pPr marL="486918" lvl="1" indent="0">
              <a:buNone/>
            </a:pPr>
            <a:r>
              <a:rPr lang="en-US" sz="2800" dirty="0">
                <a:latin typeface="Consolas" panose="020B0609020204030204" pitchFamily="49" charset="0"/>
              </a:rPr>
              <a:t>$ echo “Hello World!” &gt; </a:t>
            </a:r>
            <a:r>
              <a:rPr lang="en-US" sz="2800" dirty="0" err="1">
                <a:latin typeface="Consolas" panose="020B0609020204030204" pitchFamily="49" charset="0"/>
              </a:rPr>
              <a:t>named.pipe</a:t>
            </a:r>
            <a:endParaRPr lang="en-US" sz="2800" dirty="0">
              <a:latin typeface="Consolas" panose="020B0609020204030204" pitchFamily="49" charset="0"/>
            </a:endParaRPr>
          </a:p>
          <a:p>
            <a:pPr marL="486918" lvl="1" indent="0">
              <a:buNone/>
            </a:pPr>
            <a:r>
              <a:rPr lang="en-US" sz="2800" dirty="0">
                <a:latin typeface="Consolas" panose="020B0609020204030204" pitchFamily="49" charset="0"/>
              </a:rPr>
              <a:t>$ cat </a:t>
            </a:r>
            <a:r>
              <a:rPr lang="en-US" sz="2800" dirty="0" err="1">
                <a:latin typeface="Consolas" panose="020B0609020204030204" pitchFamily="49" charset="0"/>
              </a:rPr>
              <a:t>named.pipe</a:t>
            </a:r>
            <a:endParaRPr lang="en-US" sz="2800" dirty="0">
              <a:latin typeface="Consolas" panose="020B0609020204030204" pitchFamily="49" charset="0"/>
            </a:endParaRPr>
          </a:p>
        </p:txBody>
      </p:sp>
      <p:sp>
        <p:nvSpPr>
          <p:cNvPr id="7" name="Content Placeholder 6">
            <a:extLst>
              <a:ext uri="{FF2B5EF4-FFF2-40B4-BE49-F238E27FC236}">
                <a16:creationId xmlns:a16="http://schemas.microsoft.com/office/drawing/2014/main" id="{7795E087-CB80-478C-DC5E-1BE9E8556415}"/>
              </a:ext>
            </a:extLst>
          </p:cNvPr>
          <p:cNvSpPr>
            <a:spLocks noGrp="1"/>
          </p:cNvSpPr>
          <p:nvPr>
            <p:ph sz="quarter" idx="17"/>
          </p:nvPr>
        </p:nvSpPr>
        <p:spPr>
          <a:xfrm>
            <a:off x="2553569" y="4346401"/>
            <a:ext cx="5446442" cy="467239"/>
          </a:xfrm>
        </p:spPr>
        <p:txBody>
          <a:bodyPr wrap="square" lIns="0" tIns="18000" rIns="0" bIns="18000" anchor="ctr" anchorCtr="0">
            <a:spAutoFit/>
          </a:bodyPr>
          <a:lstStyle/>
          <a:p>
            <a:pPr marL="0" indent="0">
              <a:buNone/>
            </a:pPr>
            <a:r>
              <a:rPr lang="en-US" sz="2800" i="1" dirty="0">
                <a:latin typeface="Consolas" panose="020B0609020204030204" pitchFamily="49" charset="0"/>
              </a:rPr>
              <a:t>(open, close, pipe, dup)</a:t>
            </a:r>
          </a:p>
        </p:txBody>
      </p:sp>
    </p:spTree>
    <p:extLst>
      <p:ext uri="{BB962C8B-B14F-4D97-AF65-F5344CB8AC3E}">
        <p14:creationId xmlns:p14="http://schemas.microsoft.com/office/powerpoint/2010/main" val="1813412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9600" y="207898"/>
            <a:ext cx="11006138" cy="559572"/>
          </a:xfrm>
        </p:spPr>
        <p:txBody>
          <a:bodyPr wrap="square" lIns="0" tIns="18000" rIns="0" bIns="18000" anchor="ctr" anchorCtr="0">
            <a:spAutoFit/>
          </a:bodyPr>
          <a:lstStyle/>
          <a:p>
            <a:r>
              <a:rPr lang="en-US" sz="3400" noProof="0" dirty="0"/>
              <a:t>Open, close, pipe, dup</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100132"/>
            <a:ext cx="10997690" cy="4452945"/>
          </a:xfrm>
        </p:spPr>
        <p:txBody>
          <a:bodyPr wrap="square" lIns="0" tIns="18000" rIns="0" bIns="18000" anchor="ctr" anchorCtr="0">
            <a:spAutoFit/>
          </a:bodyPr>
          <a:lstStyle/>
          <a:p>
            <a:pPr marL="342900" indent="-342900">
              <a:spcBef>
                <a:spcPts val="600"/>
              </a:spcBef>
            </a:pPr>
            <a:r>
              <a:rPr lang="en-US" sz="2800" dirty="0">
                <a:latin typeface="Consolas" panose="020B0609020204030204" pitchFamily="49" charset="0"/>
              </a:rPr>
              <a:t>int open(const char *pathname, int flags)</a:t>
            </a:r>
          </a:p>
          <a:p>
            <a:pPr marL="829818" lvl="1" indent="-342900"/>
            <a:r>
              <a:rPr lang="en-US" sz="2800" dirty="0"/>
              <a:t>Opens the file specified by </a:t>
            </a:r>
            <a:r>
              <a:rPr lang="en-US" sz="2800" dirty="0">
                <a:latin typeface="Consolas" panose="020B0609020204030204" pitchFamily="49" charset="0"/>
              </a:rPr>
              <a:t>pathname</a:t>
            </a:r>
          </a:p>
          <a:p>
            <a:pPr marL="342900" indent="-342900">
              <a:spcBef>
                <a:spcPts val="600"/>
              </a:spcBef>
            </a:pPr>
            <a:r>
              <a:rPr lang="en-US" sz="2800" dirty="0">
                <a:latin typeface="Consolas" panose="020B0609020204030204" pitchFamily="49" charset="0"/>
              </a:rPr>
              <a:t>int close(int fd)</a:t>
            </a:r>
          </a:p>
          <a:p>
            <a:pPr marL="829818" lvl="1" indent="-342900"/>
            <a:r>
              <a:rPr lang="en-US" sz="2800" dirty="0"/>
              <a:t>Closes the specified file descriptor </a:t>
            </a:r>
            <a:r>
              <a:rPr lang="en-US" sz="2800" dirty="0">
                <a:latin typeface="Consolas" panose="020B0609020204030204" pitchFamily="49" charset="0"/>
              </a:rPr>
              <a:t>fd</a:t>
            </a:r>
          </a:p>
          <a:p>
            <a:pPr marL="342900" indent="-342900">
              <a:spcBef>
                <a:spcPts val="600"/>
              </a:spcBef>
            </a:pPr>
            <a:r>
              <a:rPr lang="en-US" sz="2800" dirty="0">
                <a:latin typeface="Consolas" panose="020B0609020204030204" pitchFamily="49" charset="0"/>
              </a:rPr>
              <a:t>int pipe(int </a:t>
            </a:r>
            <a:r>
              <a:rPr lang="en-US" sz="2800" dirty="0" err="1">
                <a:latin typeface="Consolas" panose="020B0609020204030204" pitchFamily="49" charset="0"/>
              </a:rPr>
              <a:t>pipefd</a:t>
            </a:r>
            <a:r>
              <a:rPr lang="en-US" sz="2800" dirty="0">
                <a:latin typeface="Consolas" panose="020B0609020204030204" pitchFamily="49" charset="0"/>
              </a:rPr>
              <a:t>[2])</a:t>
            </a:r>
          </a:p>
          <a:p>
            <a:pPr marL="829818" lvl="1" indent="-342900"/>
            <a:r>
              <a:rPr lang="en-US" sz="2800" dirty="0"/>
              <a:t>Creates a pipe with two </a:t>
            </a:r>
            <a:r>
              <a:rPr lang="en-US" sz="2800" dirty="0" err="1">
                <a:latin typeface="Consolas" panose="020B0609020204030204" pitchFamily="49" charset="0"/>
              </a:rPr>
              <a:t>fds</a:t>
            </a:r>
            <a:r>
              <a:rPr lang="en-US" sz="2800" dirty="0"/>
              <a:t> for the ends of the pipe</a:t>
            </a:r>
          </a:p>
          <a:p>
            <a:pPr marL="342900" indent="-342900">
              <a:spcBef>
                <a:spcPts val="600"/>
              </a:spcBef>
            </a:pPr>
            <a:r>
              <a:rPr lang="en-US" sz="2800" dirty="0">
                <a:latin typeface="Consolas" panose="020B0609020204030204" pitchFamily="49" charset="0"/>
              </a:rPr>
              <a:t>int dup(int </a:t>
            </a:r>
            <a:r>
              <a:rPr lang="en-US" sz="2800" dirty="0" err="1">
                <a:latin typeface="Consolas" panose="020B0609020204030204" pitchFamily="49" charset="0"/>
              </a:rPr>
              <a:t>oldfd</a:t>
            </a:r>
            <a:r>
              <a:rPr lang="en-US" sz="2800" dirty="0">
                <a:latin typeface="Consolas" panose="020B0609020204030204" pitchFamily="49" charset="0"/>
              </a:rPr>
              <a:t>)</a:t>
            </a:r>
          </a:p>
          <a:p>
            <a:pPr marL="829818" lvl="1" indent="-342900"/>
            <a:r>
              <a:rPr lang="en-US" sz="2800" dirty="0"/>
              <a:t>Creates a copy of the </a:t>
            </a:r>
            <a:r>
              <a:rPr lang="en-US" sz="2800" dirty="0" err="1">
                <a:latin typeface="Consolas" panose="020B0609020204030204" pitchFamily="49" charset="0"/>
              </a:rPr>
              <a:t>oldfd</a:t>
            </a:r>
            <a:r>
              <a:rPr lang="en-US" sz="2800" dirty="0">
                <a:latin typeface="Consolas" panose="020B0609020204030204" pitchFamily="49" charset="0"/>
              </a:rPr>
              <a:t> </a:t>
            </a:r>
            <a:r>
              <a:rPr lang="en-US" sz="2800" dirty="0"/>
              <a:t>file descriptor using the lowest-numbered unused file descriptor for the copy</a:t>
            </a:r>
          </a:p>
        </p:txBody>
      </p:sp>
    </p:spTree>
    <p:extLst>
      <p:ext uri="{BB962C8B-B14F-4D97-AF65-F5344CB8AC3E}">
        <p14:creationId xmlns:p14="http://schemas.microsoft.com/office/powerpoint/2010/main" val="3832863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Pipe Example </a:t>
            </a:r>
            <a:r>
              <a:rPr lang="en-US" sz="2600" dirty="0"/>
              <a:t>(2 of 2)</a:t>
            </a:r>
          </a:p>
        </p:txBody>
      </p:sp>
      <p:pic>
        <p:nvPicPr>
          <p:cNvPr id="4" name="Picture 3" descr="A code with a pipe example.&#10;Long description is available in notes, press F6">
            <a:extLst>
              <a:ext uri="{FF2B5EF4-FFF2-40B4-BE49-F238E27FC236}">
                <a16:creationId xmlns:a16="http://schemas.microsoft.com/office/drawing/2014/main" id="{FF479F01-AD27-C66A-97B9-B708A160FCD9}"/>
              </a:ext>
            </a:extLst>
          </p:cNvPr>
          <p:cNvPicPr>
            <a:picLocks noChangeAspect="1"/>
          </p:cNvPicPr>
          <p:nvPr/>
        </p:nvPicPr>
        <p:blipFill>
          <a:blip r:embed="rId3"/>
          <a:stretch>
            <a:fillRect/>
          </a:stretch>
        </p:blipFill>
        <p:spPr>
          <a:xfrm>
            <a:off x="2039846" y="1149767"/>
            <a:ext cx="8131356" cy="4044121"/>
          </a:xfrm>
          <a:prstGeom prst="rect">
            <a:avLst/>
          </a:prstGeom>
        </p:spPr>
      </p:pic>
    </p:spTree>
    <p:extLst>
      <p:ext uri="{BB962C8B-B14F-4D97-AF65-F5344CB8AC3E}">
        <p14:creationId xmlns:p14="http://schemas.microsoft.com/office/powerpoint/2010/main" val="897761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09212"/>
            <a:ext cx="11015663" cy="559572"/>
          </a:xfrm>
        </p:spPr>
        <p:txBody>
          <a:bodyPr wrap="square" lIns="0" tIns="18000" rIns="0" bIns="18000" anchor="ctr" anchorCtr="0">
            <a:spAutoFit/>
          </a:bodyPr>
          <a:lstStyle/>
          <a:p>
            <a:r>
              <a:rPr lang="en-US" sz="3400" noProof="0" dirty="0"/>
              <a:t>Pipe Example Quiz: Can we skip these closes?</a:t>
            </a:r>
          </a:p>
        </p:txBody>
      </p:sp>
      <p:pic>
        <p:nvPicPr>
          <p:cNvPr id="4" name="Picture 3" descr="A code with a pipe example.&#10;Long description is available in notes, press F6">
            <a:extLst>
              <a:ext uri="{FF2B5EF4-FFF2-40B4-BE49-F238E27FC236}">
                <a16:creationId xmlns:a16="http://schemas.microsoft.com/office/drawing/2014/main" id="{5146563C-B53E-5780-768E-801B1F10BB52}"/>
              </a:ext>
            </a:extLst>
          </p:cNvPr>
          <p:cNvPicPr>
            <a:picLocks noChangeAspect="1"/>
          </p:cNvPicPr>
          <p:nvPr/>
        </p:nvPicPr>
        <p:blipFill>
          <a:blip r:embed="rId3"/>
          <a:stretch>
            <a:fillRect/>
          </a:stretch>
        </p:blipFill>
        <p:spPr>
          <a:xfrm>
            <a:off x="2011438" y="1637091"/>
            <a:ext cx="8169124" cy="4041018"/>
          </a:xfrm>
          <a:prstGeom prst="rect">
            <a:avLst/>
          </a:prstGeom>
        </p:spPr>
      </p:pic>
    </p:spTree>
    <p:extLst>
      <p:ext uri="{BB962C8B-B14F-4D97-AF65-F5344CB8AC3E}">
        <p14:creationId xmlns:p14="http://schemas.microsoft.com/office/powerpoint/2010/main" val="16550861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Recap</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8532"/>
            <a:ext cx="11007207" cy="2498564"/>
          </a:xfrm>
        </p:spPr>
        <p:txBody>
          <a:bodyPr wrap="square" lIns="0" tIns="18000" rIns="0" bIns="18000" anchor="ctr" anchorCtr="0">
            <a:spAutoFit/>
          </a:bodyPr>
          <a:lstStyle/>
          <a:p>
            <a:pPr marL="342900" indent="-342900">
              <a:spcBef>
                <a:spcPts val="600"/>
              </a:spcBef>
            </a:pPr>
            <a:r>
              <a:rPr lang="en-US" sz="2800" dirty="0"/>
              <a:t>We have seen </a:t>
            </a:r>
            <a:r>
              <a:rPr lang="en-US" sz="2800" dirty="0" err="1"/>
              <a:t>syscalls</a:t>
            </a:r>
            <a:endParaRPr lang="en-US" sz="2800" dirty="0"/>
          </a:p>
          <a:p>
            <a:pPr marL="342900" indent="-342900">
              <a:spcBef>
                <a:spcPts val="600"/>
              </a:spcBef>
            </a:pPr>
            <a:r>
              <a:rPr lang="en-US" sz="2800" dirty="0"/>
              <a:t>How to start a new process</a:t>
            </a:r>
          </a:p>
          <a:p>
            <a:pPr marL="342900" indent="-342900">
              <a:spcBef>
                <a:spcPts val="600"/>
              </a:spcBef>
            </a:pPr>
            <a:r>
              <a:rPr lang="en-US" sz="2800" dirty="0"/>
              <a:t>Simple shell example</a:t>
            </a:r>
          </a:p>
          <a:p>
            <a:pPr marL="342900" indent="-342900">
              <a:spcBef>
                <a:spcPts val="600"/>
              </a:spcBef>
            </a:pPr>
            <a:r>
              <a:rPr lang="en-US" sz="2800" dirty="0"/>
              <a:t>Signals</a:t>
            </a:r>
          </a:p>
          <a:p>
            <a:pPr marL="342900" indent="-342900">
              <a:spcBef>
                <a:spcPts val="600"/>
              </a:spcBef>
            </a:pPr>
            <a:r>
              <a:rPr lang="en-US" sz="2800" dirty="0"/>
              <a:t>Pipes</a:t>
            </a:r>
          </a:p>
        </p:txBody>
      </p:sp>
    </p:spTree>
    <p:extLst>
      <p:ext uri="{BB962C8B-B14F-4D97-AF65-F5344CB8AC3E}">
        <p14:creationId xmlns:p14="http://schemas.microsoft.com/office/powerpoint/2010/main" val="1905732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Metric Units</a:t>
            </a:r>
          </a:p>
        </p:txBody>
      </p:sp>
      <p:graphicFrame>
        <p:nvGraphicFramePr>
          <p:cNvPr id="20" name="Table 20">
            <a:extLst>
              <a:ext uri="{FF2B5EF4-FFF2-40B4-BE49-F238E27FC236}">
                <a16:creationId xmlns:a16="http://schemas.microsoft.com/office/drawing/2014/main" id="{7BDE51A5-F90C-FEB5-2DFA-47F50F4FEB8A}"/>
              </a:ext>
            </a:extLst>
          </p:cNvPr>
          <p:cNvGraphicFramePr>
            <a:graphicFrameLocks noGrp="1"/>
          </p:cNvGraphicFramePr>
          <p:nvPr>
            <p:extLst>
              <p:ext uri="{D42A27DB-BD31-4B8C-83A1-F6EECF244321}">
                <p14:modId xmlns:p14="http://schemas.microsoft.com/office/powerpoint/2010/main" val="2762936726"/>
              </p:ext>
            </p:extLst>
          </p:nvPr>
        </p:nvGraphicFramePr>
        <p:xfrm>
          <a:off x="1981199" y="1901502"/>
          <a:ext cx="8239158" cy="3337560"/>
        </p:xfrm>
        <a:graphic>
          <a:graphicData uri="http://schemas.openxmlformats.org/drawingml/2006/table">
            <a:tbl>
              <a:tblPr firstRow="1" bandRow="1">
                <a:tableStyleId>{40F9630F-82C1-40B7-BC3A-925EFCFF5E92}</a:tableStyleId>
              </a:tblPr>
              <a:tblGrid>
                <a:gridCol w="693684">
                  <a:extLst>
                    <a:ext uri="{9D8B030D-6E8A-4147-A177-3AD203B41FA5}">
                      <a16:colId xmlns:a16="http://schemas.microsoft.com/office/drawing/2014/main" val="1073301082"/>
                    </a:ext>
                  </a:extLst>
                </a:gridCol>
                <a:gridCol w="2412124">
                  <a:extLst>
                    <a:ext uri="{9D8B030D-6E8A-4147-A177-3AD203B41FA5}">
                      <a16:colId xmlns:a16="http://schemas.microsoft.com/office/drawing/2014/main" val="1365887344"/>
                    </a:ext>
                  </a:extLst>
                </a:gridCol>
                <a:gridCol w="677917">
                  <a:extLst>
                    <a:ext uri="{9D8B030D-6E8A-4147-A177-3AD203B41FA5}">
                      <a16:colId xmlns:a16="http://schemas.microsoft.com/office/drawing/2014/main" val="3975221119"/>
                    </a:ext>
                  </a:extLst>
                </a:gridCol>
                <a:gridCol w="977462">
                  <a:extLst>
                    <a:ext uri="{9D8B030D-6E8A-4147-A177-3AD203B41FA5}">
                      <a16:colId xmlns:a16="http://schemas.microsoft.com/office/drawing/2014/main" val="4086960234"/>
                    </a:ext>
                  </a:extLst>
                </a:gridCol>
                <a:gridCol w="2648607">
                  <a:extLst>
                    <a:ext uri="{9D8B030D-6E8A-4147-A177-3AD203B41FA5}">
                      <a16:colId xmlns:a16="http://schemas.microsoft.com/office/drawing/2014/main" val="2972115588"/>
                    </a:ext>
                  </a:extLst>
                </a:gridCol>
                <a:gridCol w="829364">
                  <a:extLst>
                    <a:ext uri="{9D8B030D-6E8A-4147-A177-3AD203B41FA5}">
                      <a16:colId xmlns:a16="http://schemas.microsoft.com/office/drawing/2014/main" val="4292346913"/>
                    </a:ext>
                  </a:extLst>
                </a:gridCol>
              </a:tblGrid>
              <a:tr h="370840">
                <a:tc>
                  <a:txBody>
                    <a:bodyPr/>
                    <a:lstStyle/>
                    <a:p>
                      <a:pPr algn="ctr"/>
                      <a:r>
                        <a:rPr lang="en-US" sz="1200" b="1" i="0" u="none" strike="noStrike" cap="none" baseline="0" noProof="0" dirty="0">
                          <a:solidFill>
                            <a:schemeClr val="tx1"/>
                          </a:solidFill>
                          <a:latin typeface="Arial"/>
                          <a:ea typeface="Arial"/>
                          <a:cs typeface="Arial"/>
                          <a:sym typeface="Arial"/>
                        </a:rPr>
                        <a:t>Exp.</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u="none" strike="noStrike" cap="none" baseline="0" noProof="0" dirty="0">
                          <a:solidFill>
                            <a:schemeClr val="tx1"/>
                          </a:solidFill>
                          <a:latin typeface="Arial"/>
                          <a:ea typeface="Arial"/>
                          <a:cs typeface="Arial"/>
                          <a:sym typeface="Arial"/>
                        </a:rPr>
                        <a:t>Explicit</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i="0" u="none" strike="noStrike" cap="none" baseline="0" noProof="0" dirty="0">
                          <a:solidFill>
                            <a:schemeClr val="tx1"/>
                          </a:solidFill>
                          <a:latin typeface="Arial"/>
                          <a:ea typeface="Arial"/>
                          <a:cs typeface="Arial"/>
                          <a:sym typeface="Arial"/>
                        </a:rPr>
                        <a:t>Prefix</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u="none" strike="noStrike" cap="none" baseline="0" noProof="0" dirty="0">
                          <a:solidFill>
                            <a:schemeClr val="tx1"/>
                          </a:solidFill>
                          <a:latin typeface="Arial"/>
                          <a:ea typeface="Arial"/>
                          <a:cs typeface="Arial"/>
                          <a:sym typeface="Arial"/>
                        </a:rPr>
                        <a:t>Exp.</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u="none" strike="noStrike" cap="none" baseline="0" noProof="0" dirty="0">
                          <a:solidFill>
                            <a:schemeClr val="tx1"/>
                          </a:solidFill>
                          <a:latin typeface="Arial"/>
                          <a:ea typeface="Arial"/>
                          <a:cs typeface="Arial"/>
                          <a:sym typeface="Arial"/>
                        </a:rPr>
                        <a:t>Explicit</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i="0" u="none" strike="noStrike" cap="none" baseline="0" noProof="0" dirty="0">
                          <a:solidFill>
                            <a:schemeClr val="tx1"/>
                          </a:solidFill>
                          <a:latin typeface="Arial"/>
                          <a:ea typeface="Arial"/>
                          <a:cs typeface="Arial"/>
                          <a:sym typeface="Arial"/>
                        </a:rPr>
                        <a:t>Prefix</a:t>
                      </a:r>
                      <a:endParaRPr lang="en-US" sz="1200" noProof="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370840">
                <a:tc>
                  <a:txBody>
                    <a:bodyPr/>
                    <a:lstStyle/>
                    <a:p>
                      <a:pPr algn="ctr"/>
                      <a:r>
                        <a:rPr lang="en-US" sz="100" b="0" i="0" u="none" strike="noStrike" cap="none" noProof="0" dirty="0">
                          <a:solidFill>
                            <a:schemeClr val="dk1"/>
                          </a:solidFill>
                          <a:effectLst/>
                          <a:latin typeface="Arial"/>
                          <a:ea typeface="Arial"/>
                          <a:cs typeface="Arial"/>
                          <a:sym typeface="Arial"/>
                        </a:rPr>
                        <a:t>10 superscript negative 3</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Milli</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a:t>10 superscript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dirty="0">
                          <a:solidFill>
                            <a:schemeClr val="dk1"/>
                          </a:solidFill>
                          <a:latin typeface="Arial"/>
                          <a:ea typeface="Arial"/>
                          <a:cs typeface="Arial"/>
                          <a:sym typeface="Arial"/>
                        </a:rPr>
                        <a:t>1,000</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Kilo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r h="370840">
                <a:tc>
                  <a:txBody>
                    <a:bodyPr/>
                    <a:lstStyle/>
                    <a:p>
                      <a:pPr algn="ctr"/>
                      <a:r>
                        <a:rPr lang="en-US" sz="100" noProof="0"/>
                        <a:t>10 superscript negative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Micro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a:t>10 superscript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dirty="0">
                          <a:solidFill>
                            <a:schemeClr val="dk1"/>
                          </a:solidFill>
                          <a:latin typeface="Arial"/>
                          <a:ea typeface="Arial"/>
                          <a:cs typeface="Arial"/>
                          <a:sym typeface="Arial"/>
                        </a:rPr>
                        <a:t>1,000,000</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Mega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1835964"/>
                  </a:ext>
                </a:extLst>
              </a:tr>
              <a:tr h="370840">
                <a:tc>
                  <a:txBody>
                    <a:bodyPr/>
                    <a:lstStyle/>
                    <a:p>
                      <a:pPr algn="ctr"/>
                      <a:r>
                        <a:rPr lang="en-US" sz="100" b="0" i="0" u="none" strike="noStrike" cap="none" noProof="0">
                          <a:solidFill>
                            <a:schemeClr val="dk1"/>
                          </a:solidFill>
                          <a:effectLst/>
                          <a:latin typeface="Arial"/>
                          <a:ea typeface="Arial"/>
                          <a:cs typeface="Arial"/>
                          <a:sym typeface="Arial"/>
                        </a:rPr>
                        <a:t>10 superscript negative 9</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Nano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a:solidFill>
                            <a:schemeClr val="dk1"/>
                          </a:solidFill>
                          <a:effectLst/>
                          <a:latin typeface="Arial"/>
                          <a:ea typeface="Arial"/>
                          <a:cs typeface="Arial"/>
                          <a:sym typeface="Arial"/>
                        </a:rPr>
                        <a:t>10 superscript 9</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dirty="0">
                          <a:solidFill>
                            <a:schemeClr val="dk1"/>
                          </a:solidFill>
                          <a:latin typeface="Arial"/>
                          <a:ea typeface="Arial"/>
                          <a:cs typeface="Arial"/>
                          <a:sym typeface="Arial"/>
                        </a:rPr>
                        <a:t>1,000,000,000</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Giga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6931656"/>
                  </a:ext>
                </a:extLst>
              </a:tr>
              <a:tr h="370840">
                <a:tc>
                  <a:txBody>
                    <a:bodyPr/>
                    <a:lstStyle/>
                    <a:p>
                      <a:pPr algn="ctr"/>
                      <a:r>
                        <a:rPr lang="en-US" sz="100" b="0" i="0" u="none" strike="noStrike" cap="none" noProof="0">
                          <a:solidFill>
                            <a:schemeClr val="dk1"/>
                          </a:solidFill>
                          <a:effectLst/>
                          <a:latin typeface="Arial"/>
                          <a:ea typeface="Arial"/>
                          <a:cs typeface="Arial"/>
                          <a:sym typeface="Arial"/>
                        </a:rPr>
                        <a:t>10 superscript negative 12</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Pico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a:solidFill>
                            <a:schemeClr val="dk1"/>
                          </a:solidFill>
                          <a:effectLst/>
                          <a:latin typeface="Arial"/>
                          <a:ea typeface="Arial"/>
                          <a:cs typeface="Arial"/>
                          <a:sym typeface="Arial"/>
                        </a:rPr>
                        <a:t>10 superscript 12</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dirty="0">
                          <a:solidFill>
                            <a:schemeClr val="dk1"/>
                          </a:solidFill>
                          <a:latin typeface="Arial"/>
                          <a:ea typeface="Arial"/>
                          <a:cs typeface="Arial"/>
                          <a:sym typeface="Arial"/>
                        </a:rPr>
                        <a:t>1,000,000,000,000</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Tera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2350083"/>
                  </a:ext>
                </a:extLst>
              </a:tr>
              <a:tr h="370840">
                <a:tc>
                  <a:txBody>
                    <a:bodyPr/>
                    <a:lstStyle/>
                    <a:p>
                      <a:pPr algn="ctr"/>
                      <a:r>
                        <a:rPr lang="en-US" sz="100" b="0" i="0" u="none" strike="noStrike" cap="none" noProof="0">
                          <a:solidFill>
                            <a:schemeClr val="dk1"/>
                          </a:solidFill>
                          <a:effectLst/>
                          <a:latin typeface="Arial"/>
                          <a:ea typeface="Arial"/>
                          <a:cs typeface="Arial"/>
                          <a:sym typeface="Arial"/>
                        </a:rPr>
                        <a:t>10 superscript negative 15</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Femto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a:solidFill>
                            <a:schemeClr val="dk1"/>
                          </a:solidFill>
                          <a:effectLst/>
                          <a:latin typeface="Arial"/>
                          <a:ea typeface="Arial"/>
                          <a:cs typeface="Arial"/>
                          <a:sym typeface="Arial"/>
                        </a:rPr>
                        <a:t>10 superscript 15</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a:solidFill>
                            <a:schemeClr val="dk1"/>
                          </a:solidFill>
                          <a:latin typeface="Arial"/>
                          <a:ea typeface="Arial"/>
                          <a:cs typeface="Arial"/>
                          <a:sym typeface="Arial"/>
                        </a:rPr>
                        <a:t>1,000,000,000,000,000</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Peta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8157981"/>
                  </a:ext>
                </a:extLst>
              </a:tr>
              <a:tr h="370840">
                <a:tc>
                  <a:txBody>
                    <a:bodyPr/>
                    <a:lstStyle/>
                    <a:p>
                      <a:pPr algn="ctr"/>
                      <a:r>
                        <a:rPr lang="en-US" sz="100" b="0" i="0" u="none" strike="noStrike" cap="none" noProof="0">
                          <a:solidFill>
                            <a:schemeClr val="dk1"/>
                          </a:solidFill>
                          <a:effectLst/>
                          <a:latin typeface="Arial"/>
                          <a:ea typeface="Arial"/>
                          <a:cs typeface="Arial"/>
                          <a:sym typeface="Arial"/>
                        </a:rPr>
                        <a:t>10 superscript negative 18</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0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atto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a:solidFill>
                            <a:schemeClr val="dk1"/>
                          </a:solidFill>
                          <a:effectLst/>
                          <a:latin typeface="Arial"/>
                          <a:ea typeface="Arial"/>
                          <a:cs typeface="Arial"/>
                          <a:sym typeface="Arial"/>
                        </a:rPr>
                        <a:t>10 superscript 18</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a:solidFill>
                            <a:schemeClr val="dk1"/>
                          </a:solidFill>
                          <a:latin typeface="Arial"/>
                          <a:ea typeface="Arial"/>
                          <a:cs typeface="Arial"/>
                          <a:sym typeface="Arial"/>
                        </a:rPr>
                        <a:t>1,000,000,000,000,000,000</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Exa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8341937"/>
                  </a:ext>
                </a:extLst>
              </a:tr>
              <a:tr h="370840">
                <a:tc>
                  <a:txBody>
                    <a:bodyPr/>
                    <a:lstStyle/>
                    <a:p>
                      <a:pPr algn="ctr"/>
                      <a:r>
                        <a:rPr lang="en-US" sz="100" b="0" i="0" u="none" strike="noStrike" cap="none" noProof="0">
                          <a:solidFill>
                            <a:schemeClr val="dk1"/>
                          </a:solidFill>
                          <a:effectLst/>
                          <a:latin typeface="Arial"/>
                          <a:ea typeface="Arial"/>
                          <a:cs typeface="Arial"/>
                          <a:sym typeface="Arial"/>
                        </a:rPr>
                        <a:t>10 superscript negative 21</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0 0 0 0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zepto</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a:solidFill>
                            <a:schemeClr val="dk1"/>
                          </a:solidFill>
                          <a:effectLst/>
                          <a:latin typeface="Arial"/>
                          <a:ea typeface="Arial"/>
                          <a:cs typeface="Arial"/>
                          <a:sym typeface="Arial"/>
                        </a:rPr>
                        <a:t>10 superscript 21</a:t>
                      </a:r>
                      <a:endParaRPr lang="en-US" sz="100" noProof="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a:solidFill>
                            <a:schemeClr val="dk1"/>
                          </a:solidFill>
                          <a:latin typeface="Arial"/>
                          <a:ea typeface="Arial"/>
                          <a:cs typeface="Arial"/>
                          <a:sym typeface="Arial"/>
                        </a:rPr>
                        <a:t>1,000,000,000,000,000,000,000</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a:solidFill>
                            <a:schemeClr val="dk1"/>
                          </a:solidFill>
                          <a:latin typeface="Arial"/>
                          <a:ea typeface="Arial"/>
                          <a:cs typeface="Arial"/>
                          <a:sym typeface="Arial"/>
                        </a:rPr>
                        <a:t>Zetta</a:t>
                      </a:r>
                      <a:endParaRPr lang="en-US" sz="1200" noProof="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3192014"/>
                  </a:ext>
                </a:extLst>
              </a:tr>
              <a:tr h="370840">
                <a:tc>
                  <a:txBody>
                    <a:bodyPr/>
                    <a:lstStyle/>
                    <a:p>
                      <a:pPr algn="ctr"/>
                      <a:r>
                        <a:rPr lang="en-US" sz="100" b="0" i="0" u="none" strike="noStrike" cap="none" noProof="0" dirty="0">
                          <a:solidFill>
                            <a:schemeClr val="dk1"/>
                          </a:solidFill>
                          <a:effectLst/>
                          <a:latin typeface="Arial"/>
                          <a:ea typeface="Arial"/>
                          <a:cs typeface="Arial"/>
                          <a:sym typeface="Arial"/>
                        </a:rPr>
                        <a:t>10 superscript negative 24</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b="0" i="0" u="none" strike="noStrike" cap="none" baseline="0" noProof="0" dirty="0">
                          <a:solidFill>
                            <a:schemeClr val="dk1"/>
                          </a:solidFill>
                          <a:latin typeface="Arial"/>
                          <a:ea typeface="Arial"/>
                          <a:cs typeface="Arial"/>
                          <a:sym typeface="Arial"/>
                        </a:rPr>
                        <a:t>0 decimal point 0 0 0 0 0 0 0 0 0 0 0 0 0 0 0 0 0 0 0 0 0  0 0 1</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yocto</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b="0" i="0" u="none" strike="noStrike" cap="none" noProof="0" dirty="0">
                          <a:solidFill>
                            <a:schemeClr val="dk1"/>
                          </a:solidFill>
                          <a:effectLst/>
                          <a:latin typeface="Arial"/>
                          <a:ea typeface="Arial"/>
                          <a:cs typeface="Arial"/>
                          <a:sym typeface="Arial"/>
                        </a:rPr>
                        <a:t>10 superscript 24</a:t>
                      </a:r>
                      <a:endParaRPr lang="en-US" sz="1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0" i="0" u="none" strike="noStrike" cap="none" baseline="0" noProof="0" dirty="0">
                          <a:solidFill>
                            <a:schemeClr val="dk1"/>
                          </a:solidFill>
                          <a:latin typeface="Arial"/>
                          <a:ea typeface="Arial"/>
                          <a:cs typeface="Arial"/>
                          <a:sym typeface="Arial"/>
                        </a:rPr>
                        <a:t>1,000,000,000,000,000,000,000,000</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u="none" strike="noStrike" cap="none" baseline="0" noProof="0" dirty="0">
                          <a:solidFill>
                            <a:schemeClr val="dk1"/>
                          </a:solidFill>
                          <a:latin typeface="Arial"/>
                          <a:ea typeface="Arial"/>
                          <a:cs typeface="Arial"/>
                          <a:sym typeface="Arial"/>
                        </a:rPr>
                        <a:t>Yotta</a:t>
                      </a:r>
                      <a:endParaRPr lang="en-US" sz="12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7120537"/>
                  </a:ext>
                </a:extLst>
              </a:tr>
            </a:tbl>
          </a:graphicData>
        </a:graphic>
      </p:graphicFrame>
      <p:graphicFrame>
        <p:nvGraphicFramePr>
          <p:cNvPr id="37" name="Object 36">
            <a:extLst>
              <a:ext uri="{FF2B5EF4-FFF2-40B4-BE49-F238E27FC236}">
                <a16:creationId xmlns:a16="http://schemas.microsoft.com/office/drawing/2014/main" id="{1A29718B-89A7-F1EE-F0A0-44D1BD2FB90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51229621"/>
              </p:ext>
            </p:extLst>
          </p:nvPr>
        </p:nvGraphicFramePr>
        <p:xfrm>
          <a:off x="2133603" y="2324103"/>
          <a:ext cx="320675" cy="214313"/>
        </p:xfrm>
        <a:graphic>
          <a:graphicData uri="http://schemas.openxmlformats.org/presentationml/2006/ole">
            <mc:AlternateContent xmlns:mc="http://schemas.openxmlformats.org/markup-compatibility/2006">
              <mc:Choice xmlns:v="urn:schemas-microsoft-com:vml" Requires="v">
                <p:oleObj name="Equation" r:id="rId2" imgW="304560" imgH="203040" progId="Equation.DSMT4">
                  <p:embed/>
                </p:oleObj>
              </mc:Choice>
              <mc:Fallback>
                <p:oleObj name="Equation" r:id="rId2" imgW="304560" imgH="203040" progId="Equation.DSMT4">
                  <p:embed/>
                  <p:pic>
                    <p:nvPicPr>
                      <p:cNvPr id="37" name="Object 36">
                        <a:extLst>
                          <a:ext uri="{FF2B5EF4-FFF2-40B4-BE49-F238E27FC236}">
                            <a16:creationId xmlns:a16="http://schemas.microsoft.com/office/drawing/2014/main" id="{1A29718B-89A7-F1EE-F0A0-44D1BD2FB908}"/>
                          </a:ext>
                          <a:ext uri="{C183D7F6-B498-43B3-948B-1728B52AA6E4}">
                            <adec:decorative xmlns:adec="http://schemas.microsoft.com/office/drawing/2017/decorative" val="1"/>
                          </a:ext>
                        </a:extLst>
                      </p:cNvPr>
                      <p:cNvPicPr/>
                      <p:nvPr/>
                    </p:nvPicPr>
                    <p:blipFill>
                      <a:blip r:embed="rId3"/>
                      <a:stretch>
                        <a:fillRect/>
                      </a:stretch>
                    </p:blipFill>
                    <p:spPr>
                      <a:xfrm>
                        <a:off x="2133603" y="2324103"/>
                        <a:ext cx="320675" cy="214313"/>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87494E8D-7065-DA09-6C89-F763E1F23D8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75167703"/>
              </p:ext>
            </p:extLst>
          </p:nvPr>
        </p:nvGraphicFramePr>
        <p:xfrm>
          <a:off x="2757280" y="2380918"/>
          <a:ext cx="382588" cy="166688"/>
        </p:xfrm>
        <a:graphic>
          <a:graphicData uri="http://schemas.openxmlformats.org/presentationml/2006/ole">
            <mc:AlternateContent xmlns:mc="http://schemas.openxmlformats.org/markup-compatibility/2006">
              <mc:Choice xmlns:v="urn:schemas-microsoft-com:vml" Requires="v">
                <p:oleObj name="Equation" r:id="rId4" imgW="406080" imgH="177480" progId="Equation.DSMT4">
                  <p:embed/>
                </p:oleObj>
              </mc:Choice>
              <mc:Fallback>
                <p:oleObj name="Equation" r:id="rId4" imgW="406080" imgH="177480" progId="Equation.DSMT4">
                  <p:embed/>
                  <p:pic>
                    <p:nvPicPr>
                      <p:cNvPr id="12" name="Object 11">
                        <a:extLst>
                          <a:ext uri="{FF2B5EF4-FFF2-40B4-BE49-F238E27FC236}">
                            <a16:creationId xmlns:a16="http://schemas.microsoft.com/office/drawing/2014/main" id="{87494E8D-7065-DA09-6C89-F763E1F23D8A}"/>
                          </a:ext>
                          <a:ext uri="{C183D7F6-B498-43B3-948B-1728B52AA6E4}">
                            <adec:decorative xmlns:adec="http://schemas.microsoft.com/office/drawing/2017/decorative" val="1"/>
                          </a:ext>
                        </a:extLst>
                      </p:cNvPr>
                      <p:cNvPicPr/>
                      <p:nvPr/>
                    </p:nvPicPr>
                    <p:blipFill>
                      <a:blip r:embed="rId5"/>
                      <a:stretch>
                        <a:fillRect/>
                      </a:stretch>
                    </p:blipFill>
                    <p:spPr>
                      <a:xfrm>
                        <a:off x="2757280" y="2380918"/>
                        <a:ext cx="382588" cy="166688"/>
                      </a:xfrm>
                      <a:prstGeom prst="rect">
                        <a:avLst/>
                      </a:prstGeom>
                      <a:solidFill>
                        <a:schemeClr val="bg1"/>
                      </a:solidFill>
                    </p:spPr>
                  </p:pic>
                </p:oleObj>
              </mc:Fallback>
            </mc:AlternateContent>
          </a:graphicData>
        </a:graphic>
      </p:graphicFrame>
      <p:graphicFrame>
        <p:nvGraphicFramePr>
          <p:cNvPr id="45" name="Object 44">
            <a:extLst>
              <a:ext uri="{FF2B5EF4-FFF2-40B4-BE49-F238E27FC236}">
                <a16:creationId xmlns:a16="http://schemas.microsoft.com/office/drawing/2014/main" id="{05AB2A85-01AE-7D52-ED9D-DD236DA43E5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241225893"/>
              </p:ext>
            </p:extLst>
          </p:nvPr>
        </p:nvGraphicFramePr>
        <p:xfrm>
          <a:off x="6094876" y="2319172"/>
          <a:ext cx="267266" cy="214155"/>
        </p:xfrm>
        <a:graphic>
          <a:graphicData uri="http://schemas.openxmlformats.org/presentationml/2006/ole">
            <mc:AlternateContent xmlns:mc="http://schemas.openxmlformats.org/markup-compatibility/2006">
              <mc:Choice xmlns:v="urn:schemas-microsoft-com:vml" Requires="v">
                <p:oleObj name="Equation" r:id="rId6" imgW="253800" imgH="203040" progId="Equation.DSMT4">
                  <p:embed/>
                </p:oleObj>
              </mc:Choice>
              <mc:Fallback>
                <p:oleObj name="Equation" r:id="rId6" imgW="253800" imgH="203040" progId="Equation.DSMT4">
                  <p:embed/>
                  <p:pic>
                    <p:nvPicPr>
                      <p:cNvPr id="45" name="Object 44">
                        <a:extLst>
                          <a:ext uri="{FF2B5EF4-FFF2-40B4-BE49-F238E27FC236}">
                            <a16:creationId xmlns:a16="http://schemas.microsoft.com/office/drawing/2014/main" id="{05AB2A85-01AE-7D52-ED9D-DD236DA43E5A}"/>
                          </a:ext>
                          <a:ext uri="{C183D7F6-B498-43B3-948B-1728B52AA6E4}">
                            <adec:decorative xmlns:adec="http://schemas.microsoft.com/office/drawing/2017/decorative" val="1"/>
                          </a:ext>
                        </a:extLst>
                      </p:cNvPr>
                      <p:cNvPicPr/>
                      <p:nvPr/>
                    </p:nvPicPr>
                    <p:blipFill>
                      <a:blip r:embed="rId7"/>
                      <a:stretch>
                        <a:fillRect/>
                      </a:stretch>
                    </p:blipFill>
                    <p:spPr>
                      <a:xfrm>
                        <a:off x="6094876" y="2319172"/>
                        <a:ext cx="267266" cy="214155"/>
                      </a:xfrm>
                      <a:prstGeom prst="rect">
                        <a:avLst/>
                      </a:prstGeom>
                      <a:solidFill>
                        <a:schemeClr val="bg1"/>
                      </a:solidFill>
                    </p:spPr>
                  </p:pic>
                </p:oleObj>
              </mc:Fallback>
            </mc:AlternateContent>
          </a:graphicData>
        </a:graphic>
      </p:graphicFrame>
      <p:graphicFrame>
        <p:nvGraphicFramePr>
          <p:cNvPr id="38" name="Object 37">
            <a:extLst>
              <a:ext uri="{FF2B5EF4-FFF2-40B4-BE49-F238E27FC236}">
                <a16:creationId xmlns:a16="http://schemas.microsoft.com/office/drawing/2014/main" id="{3418DE78-B542-A1FE-3498-EAF0B62DBAC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46658977"/>
              </p:ext>
            </p:extLst>
          </p:nvPr>
        </p:nvGraphicFramePr>
        <p:xfrm>
          <a:off x="2162175" y="2713038"/>
          <a:ext cx="319088" cy="214312"/>
        </p:xfrm>
        <a:graphic>
          <a:graphicData uri="http://schemas.openxmlformats.org/presentationml/2006/ole">
            <mc:AlternateContent xmlns:mc="http://schemas.openxmlformats.org/markup-compatibility/2006">
              <mc:Choice xmlns:v="urn:schemas-microsoft-com:vml" Requires="v">
                <p:oleObj name="Equation" r:id="rId8" imgW="304560" imgH="203040" progId="Equation.DSMT4">
                  <p:embed/>
                </p:oleObj>
              </mc:Choice>
              <mc:Fallback>
                <p:oleObj name="Equation" r:id="rId8" imgW="304560" imgH="203040" progId="Equation.DSMT4">
                  <p:embed/>
                  <p:pic>
                    <p:nvPicPr>
                      <p:cNvPr id="38" name="Object 37">
                        <a:extLst>
                          <a:ext uri="{FF2B5EF4-FFF2-40B4-BE49-F238E27FC236}">
                            <a16:creationId xmlns:a16="http://schemas.microsoft.com/office/drawing/2014/main" id="{3418DE78-B542-A1FE-3498-EAF0B62DBAC3}"/>
                          </a:ext>
                          <a:ext uri="{C183D7F6-B498-43B3-948B-1728B52AA6E4}">
                            <adec:decorative xmlns:adec="http://schemas.microsoft.com/office/drawing/2017/decorative" val="1"/>
                          </a:ext>
                        </a:extLst>
                      </p:cNvPr>
                      <p:cNvPicPr/>
                      <p:nvPr/>
                    </p:nvPicPr>
                    <p:blipFill>
                      <a:blip r:embed="rId9"/>
                      <a:stretch>
                        <a:fillRect/>
                      </a:stretch>
                    </p:blipFill>
                    <p:spPr>
                      <a:xfrm>
                        <a:off x="2162175" y="2713038"/>
                        <a:ext cx="319088" cy="214312"/>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172FD259-F0BD-BD52-6696-A3D892623AE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31376159"/>
              </p:ext>
            </p:extLst>
          </p:nvPr>
        </p:nvGraphicFramePr>
        <p:xfrm>
          <a:off x="2755698" y="2779415"/>
          <a:ext cx="623887" cy="166687"/>
        </p:xfrm>
        <a:graphic>
          <a:graphicData uri="http://schemas.openxmlformats.org/presentationml/2006/ole">
            <mc:AlternateContent xmlns:mc="http://schemas.openxmlformats.org/markup-compatibility/2006">
              <mc:Choice xmlns:v="urn:schemas-microsoft-com:vml" Requires="v">
                <p:oleObj name="Equation" r:id="rId10" imgW="660240" imgH="177480" progId="Equation.DSMT4">
                  <p:embed/>
                </p:oleObj>
              </mc:Choice>
              <mc:Fallback>
                <p:oleObj name="Equation" r:id="rId10" imgW="660240" imgH="177480" progId="Equation.DSMT4">
                  <p:embed/>
                  <p:pic>
                    <p:nvPicPr>
                      <p:cNvPr id="11" name="Object 10">
                        <a:extLst>
                          <a:ext uri="{FF2B5EF4-FFF2-40B4-BE49-F238E27FC236}">
                            <a16:creationId xmlns:a16="http://schemas.microsoft.com/office/drawing/2014/main" id="{172FD259-F0BD-BD52-6696-A3D892623AE7}"/>
                          </a:ext>
                          <a:ext uri="{C183D7F6-B498-43B3-948B-1728B52AA6E4}">
                            <adec:decorative xmlns:adec="http://schemas.microsoft.com/office/drawing/2017/decorative" val="1"/>
                          </a:ext>
                        </a:extLst>
                      </p:cNvPr>
                      <p:cNvPicPr/>
                      <p:nvPr/>
                    </p:nvPicPr>
                    <p:blipFill>
                      <a:blip r:embed="rId11"/>
                      <a:stretch>
                        <a:fillRect/>
                      </a:stretch>
                    </p:blipFill>
                    <p:spPr>
                      <a:xfrm>
                        <a:off x="2755698" y="2779415"/>
                        <a:ext cx="623887" cy="166687"/>
                      </a:xfrm>
                      <a:prstGeom prst="rect">
                        <a:avLst/>
                      </a:prstGeom>
                      <a:solidFill>
                        <a:schemeClr val="bg1"/>
                      </a:solidFill>
                    </p:spPr>
                  </p:pic>
                </p:oleObj>
              </mc:Fallback>
            </mc:AlternateContent>
          </a:graphicData>
        </a:graphic>
      </p:graphicFrame>
      <p:graphicFrame>
        <p:nvGraphicFramePr>
          <p:cNvPr id="46" name="Object 45">
            <a:extLst>
              <a:ext uri="{FF2B5EF4-FFF2-40B4-BE49-F238E27FC236}">
                <a16:creationId xmlns:a16="http://schemas.microsoft.com/office/drawing/2014/main" id="{DCD2AB06-58FB-F87E-B444-A7E80A6603D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26119621"/>
              </p:ext>
            </p:extLst>
          </p:nvPr>
        </p:nvGraphicFramePr>
        <p:xfrm>
          <a:off x="6121148" y="2708062"/>
          <a:ext cx="267266" cy="214155"/>
        </p:xfrm>
        <a:graphic>
          <a:graphicData uri="http://schemas.openxmlformats.org/presentationml/2006/ole">
            <mc:AlternateContent xmlns:mc="http://schemas.openxmlformats.org/markup-compatibility/2006">
              <mc:Choice xmlns:v="urn:schemas-microsoft-com:vml" Requires="v">
                <p:oleObj name="Equation" r:id="rId12" imgW="253800" imgH="203040" progId="Equation.DSMT4">
                  <p:embed/>
                </p:oleObj>
              </mc:Choice>
              <mc:Fallback>
                <p:oleObj name="Equation" r:id="rId12" imgW="253800" imgH="203040" progId="Equation.DSMT4">
                  <p:embed/>
                  <p:pic>
                    <p:nvPicPr>
                      <p:cNvPr id="46" name="Object 45">
                        <a:extLst>
                          <a:ext uri="{FF2B5EF4-FFF2-40B4-BE49-F238E27FC236}">
                            <a16:creationId xmlns:a16="http://schemas.microsoft.com/office/drawing/2014/main" id="{DCD2AB06-58FB-F87E-B444-A7E80A6603D4}"/>
                          </a:ext>
                          <a:ext uri="{C183D7F6-B498-43B3-948B-1728B52AA6E4}">
                            <adec:decorative xmlns:adec="http://schemas.microsoft.com/office/drawing/2017/decorative" val="1"/>
                          </a:ext>
                        </a:extLst>
                      </p:cNvPr>
                      <p:cNvPicPr/>
                      <p:nvPr/>
                    </p:nvPicPr>
                    <p:blipFill>
                      <a:blip r:embed="rId13"/>
                      <a:stretch>
                        <a:fillRect/>
                      </a:stretch>
                    </p:blipFill>
                    <p:spPr>
                      <a:xfrm>
                        <a:off x="6121148" y="2708062"/>
                        <a:ext cx="267266" cy="214155"/>
                      </a:xfrm>
                      <a:prstGeom prst="rect">
                        <a:avLst/>
                      </a:prstGeom>
                      <a:solidFill>
                        <a:schemeClr val="bg1"/>
                      </a:solidFill>
                    </p:spPr>
                  </p:pic>
                </p:oleObj>
              </mc:Fallback>
            </mc:AlternateContent>
          </a:graphicData>
        </a:graphic>
      </p:graphicFrame>
      <p:graphicFrame>
        <p:nvGraphicFramePr>
          <p:cNvPr id="39" name="Object 38">
            <a:extLst>
              <a:ext uri="{FF2B5EF4-FFF2-40B4-BE49-F238E27FC236}">
                <a16:creationId xmlns:a16="http://schemas.microsoft.com/office/drawing/2014/main" id="{CDFFC474-51A6-2FCA-FACB-FC92E005009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14138758"/>
              </p:ext>
            </p:extLst>
          </p:nvPr>
        </p:nvGraphicFramePr>
        <p:xfrm>
          <a:off x="2154238" y="3086103"/>
          <a:ext cx="322262" cy="214313"/>
        </p:xfrm>
        <a:graphic>
          <a:graphicData uri="http://schemas.openxmlformats.org/presentationml/2006/ole">
            <mc:AlternateContent xmlns:mc="http://schemas.openxmlformats.org/markup-compatibility/2006">
              <mc:Choice xmlns:v="urn:schemas-microsoft-com:vml" Requires="v">
                <p:oleObj name="Equation" r:id="rId14" imgW="304560" imgH="203040" progId="Equation.DSMT4">
                  <p:embed/>
                </p:oleObj>
              </mc:Choice>
              <mc:Fallback>
                <p:oleObj name="Equation" r:id="rId14" imgW="304560" imgH="203040" progId="Equation.DSMT4">
                  <p:embed/>
                  <p:pic>
                    <p:nvPicPr>
                      <p:cNvPr id="39" name="Object 38">
                        <a:extLst>
                          <a:ext uri="{FF2B5EF4-FFF2-40B4-BE49-F238E27FC236}">
                            <a16:creationId xmlns:a16="http://schemas.microsoft.com/office/drawing/2014/main" id="{CDFFC474-51A6-2FCA-FACB-FC92E0050090}"/>
                          </a:ext>
                          <a:ext uri="{C183D7F6-B498-43B3-948B-1728B52AA6E4}">
                            <adec:decorative xmlns:adec="http://schemas.microsoft.com/office/drawing/2017/decorative" val="1"/>
                          </a:ext>
                        </a:extLst>
                      </p:cNvPr>
                      <p:cNvPicPr/>
                      <p:nvPr/>
                    </p:nvPicPr>
                    <p:blipFill>
                      <a:blip r:embed="rId15"/>
                      <a:stretch>
                        <a:fillRect/>
                      </a:stretch>
                    </p:blipFill>
                    <p:spPr>
                      <a:xfrm>
                        <a:off x="2154238" y="3086103"/>
                        <a:ext cx="322262" cy="214313"/>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53E2B529-05A6-7FA4-4B6B-D42D3A696A7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86895460"/>
              </p:ext>
            </p:extLst>
          </p:nvPr>
        </p:nvGraphicFramePr>
        <p:xfrm>
          <a:off x="2748939" y="3137405"/>
          <a:ext cx="877054" cy="166609"/>
        </p:xfrm>
        <a:graphic>
          <a:graphicData uri="http://schemas.openxmlformats.org/presentationml/2006/ole">
            <mc:AlternateContent xmlns:mc="http://schemas.openxmlformats.org/markup-compatibility/2006">
              <mc:Choice xmlns:v="urn:schemas-microsoft-com:vml" Requires="v">
                <p:oleObj name="Equation" r:id="rId16" imgW="927000" imgH="177480" progId="Equation.DSMT4">
                  <p:embed/>
                </p:oleObj>
              </mc:Choice>
              <mc:Fallback>
                <p:oleObj name="Equation" r:id="rId16" imgW="927000" imgH="177480" progId="Equation.DSMT4">
                  <p:embed/>
                  <p:pic>
                    <p:nvPicPr>
                      <p:cNvPr id="10" name="Object 9">
                        <a:extLst>
                          <a:ext uri="{FF2B5EF4-FFF2-40B4-BE49-F238E27FC236}">
                            <a16:creationId xmlns:a16="http://schemas.microsoft.com/office/drawing/2014/main" id="{53E2B529-05A6-7FA4-4B6B-D42D3A696A7D}"/>
                          </a:ext>
                          <a:ext uri="{C183D7F6-B498-43B3-948B-1728B52AA6E4}">
                            <adec:decorative xmlns:adec="http://schemas.microsoft.com/office/drawing/2017/decorative" val="1"/>
                          </a:ext>
                        </a:extLst>
                      </p:cNvPr>
                      <p:cNvPicPr/>
                      <p:nvPr/>
                    </p:nvPicPr>
                    <p:blipFill>
                      <a:blip r:embed="rId17"/>
                      <a:stretch>
                        <a:fillRect/>
                      </a:stretch>
                    </p:blipFill>
                    <p:spPr>
                      <a:xfrm>
                        <a:off x="2748939" y="3137405"/>
                        <a:ext cx="877054" cy="166609"/>
                      </a:xfrm>
                      <a:prstGeom prst="rect">
                        <a:avLst/>
                      </a:prstGeom>
                      <a:solidFill>
                        <a:schemeClr val="bg1"/>
                      </a:solidFill>
                    </p:spPr>
                  </p:pic>
                </p:oleObj>
              </mc:Fallback>
            </mc:AlternateContent>
          </a:graphicData>
        </a:graphic>
      </p:graphicFrame>
      <p:graphicFrame>
        <p:nvGraphicFramePr>
          <p:cNvPr id="47" name="Object 46">
            <a:extLst>
              <a:ext uri="{FF2B5EF4-FFF2-40B4-BE49-F238E27FC236}">
                <a16:creationId xmlns:a16="http://schemas.microsoft.com/office/drawing/2014/main" id="{F24C96DC-FA22-F9D6-E396-730152DBFC8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31488970"/>
              </p:ext>
            </p:extLst>
          </p:nvPr>
        </p:nvGraphicFramePr>
        <p:xfrm>
          <a:off x="6115888" y="3081185"/>
          <a:ext cx="267266" cy="214155"/>
        </p:xfrm>
        <a:graphic>
          <a:graphicData uri="http://schemas.openxmlformats.org/presentationml/2006/ole">
            <mc:AlternateContent xmlns:mc="http://schemas.openxmlformats.org/markup-compatibility/2006">
              <mc:Choice xmlns:v="urn:schemas-microsoft-com:vml" Requires="v">
                <p:oleObj name="Equation" r:id="rId18" imgW="253800" imgH="203040" progId="Equation.DSMT4">
                  <p:embed/>
                </p:oleObj>
              </mc:Choice>
              <mc:Fallback>
                <p:oleObj name="Equation" r:id="rId18" imgW="253800" imgH="203040" progId="Equation.DSMT4">
                  <p:embed/>
                  <p:pic>
                    <p:nvPicPr>
                      <p:cNvPr id="47" name="Object 46">
                        <a:extLst>
                          <a:ext uri="{FF2B5EF4-FFF2-40B4-BE49-F238E27FC236}">
                            <a16:creationId xmlns:a16="http://schemas.microsoft.com/office/drawing/2014/main" id="{F24C96DC-FA22-F9D6-E396-730152DBFC82}"/>
                          </a:ext>
                          <a:ext uri="{C183D7F6-B498-43B3-948B-1728B52AA6E4}">
                            <adec:decorative xmlns:adec="http://schemas.microsoft.com/office/drawing/2017/decorative" val="1"/>
                          </a:ext>
                        </a:extLst>
                      </p:cNvPr>
                      <p:cNvPicPr/>
                      <p:nvPr/>
                    </p:nvPicPr>
                    <p:blipFill>
                      <a:blip r:embed="rId19"/>
                      <a:stretch>
                        <a:fillRect/>
                      </a:stretch>
                    </p:blipFill>
                    <p:spPr>
                      <a:xfrm>
                        <a:off x="6115888" y="3081185"/>
                        <a:ext cx="267266" cy="214155"/>
                      </a:xfrm>
                      <a:prstGeom prst="rect">
                        <a:avLst/>
                      </a:prstGeom>
                      <a:solidFill>
                        <a:schemeClr val="bg1"/>
                      </a:solidFill>
                    </p:spPr>
                  </p:pic>
                </p:oleObj>
              </mc:Fallback>
            </mc:AlternateContent>
          </a:graphicData>
        </a:graphic>
      </p:graphicFrame>
      <p:graphicFrame>
        <p:nvGraphicFramePr>
          <p:cNvPr id="40" name="Object 39">
            <a:extLst>
              <a:ext uri="{FF2B5EF4-FFF2-40B4-BE49-F238E27FC236}">
                <a16:creationId xmlns:a16="http://schemas.microsoft.com/office/drawing/2014/main" id="{FA028E70-ADB9-D15C-E331-7EC4840DC1B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98153252"/>
              </p:ext>
            </p:extLst>
          </p:nvPr>
        </p:nvGraphicFramePr>
        <p:xfrm>
          <a:off x="2155828" y="3459163"/>
          <a:ext cx="373063" cy="214312"/>
        </p:xfrm>
        <a:graphic>
          <a:graphicData uri="http://schemas.openxmlformats.org/presentationml/2006/ole">
            <mc:AlternateContent xmlns:mc="http://schemas.openxmlformats.org/markup-compatibility/2006">
              <mc:Choice xmlns:v="urn:schemas-microsoft-com:vml" Requires="v">
                <p:oleObj name="Equation" r:id="rId20" imgW="355320" imgH="203040" progId="Equation.DSMT4">
                  <p:embed/>
                </p:oleObj>
              </mc:Choice>
              <mc:Fallback>
                <p:oleObj name="Equation" r:id="rId20" imgW="355320" imgH="203040" progId="Equation.DSMT4">
                  <p:embed/>
                  <p:pic>
                    <p:nvPicPr>
                      <p:cNvPr id="40" name="Object 39">
                        <a:extLst>
                          <a:ext uri="{FF2B5EF4-FFF2-40B4-BE49-F238E27FC236}">
                            <a16:creationId xmlns:a16="http://schemas.microsoft.com/office/drawing/2014/main" id="{FA028E70-ADB9-D15C-E331-7EC4840DC1B6}"/>
                          </a:ext>
                          <a:ext uri="{C183D7F6-B498-43B3-948B-1728B52AA6E4}">
                            <adec:decorative xmlns:adec="http://schemas.microsoft.com/office/drawing/2017/decorative" val="1"/>
                          </a:ext>
                        </a:extLst>
                      </p:cNvPr>
                      <p:cNvPicPr/>
                      <p:nvPr/>
                    </p:nvPicPr>
                    <p:blipFill>
                      <a:blip r:embed="rId21"/>
                      <a:stretch>
                        <a:fillRect/>
                      </a:stretch>
                    </p:blipFill>
                    <p:spPr>
                      <a:xfrm>
                        <a:off x="2155828" y="3459163"/>
                        <a:ext cx="373063" cy="214312"/>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AF7D0B65-8FAE-11DD-2E72-7AAA2490EAA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87979250"/>
              </p:ext>
            </p:extLst>
          </p:nvPr>
        </p:nvGraphicFramePr>
        <p:xfrm>
          <a:off x="2759646" y="3504049"/>
          <a:ext cx="1128776" cy="168354"/>
        </p:xfrm>
        <a:graphic>
          <a:graphicData uri="http://schemas.openxmlformats.org/presentationml/2006/ole">
            <mc:AlternateContent xmlns:mc="http://schemas.openxmlformats.org/markup-compatibility/2006">
              <mc:Choice xmlns:v="urn:schemas-microsoft-com:vml" Requires="v">
                <p:oleObj name="Equation" r:id="rId22" imgW="1180800" imgH="177480" progId="Equation.DSMT4">
                  <p:embed/>
                </p:oleObj>
              </mc:Choice>
              <mc:Fallback>
                <p:oleObj name="Equation" r:id="rId22" imgW="1180800" imgH="177480" progId="Equation.DSMT4">
                  <p:embed/>
                  <p:pic>
                    <p:nvPicPr>
                      <p:cNvPr id="9" name="Object 8">
                        <a:extLst>
                          <a:ext uri="{FF2B5EF4-FFF2-40B4-BE49-F238E27FC236}">
                            <a16:creationId xmlns:a16="http://schemas.microsoft.com/office/drawing/2014/main" id="{AF7D0B65-8FAE-11DD-2E72-7AAA2490EAA0}"/>
                          </a:ext>
                          <a:ext uri="{C183D7F6-B498-43B3-948B-1728B52AA6E4}">
                            <adec:decorative xmlns:adec="http://schemas.microsoft.com/office/drawing/2017/decorative" val="1"/>
                          </a:ext>
                        </a:extLst>
                      </p:cNvPr>
                      <p:cNvPicPr/>
                      <p:nvPr/>
                    </p:nvPicPr>
                    <p:blipFill>
                      <a:blip r:embed="rId23"/>
                      <a:stretch>
                        <a:fillRect/>
                      </a:stretch>
                    </p:blipFill>
                    <p:spPr>
                      <a:xfrm>
                        <a:off x="2759646" y="3504049"/>
                        <a:ext cx="1128776" cy="168354"/>
                      </a:xfrm>
                      <a:prstGeom prst="rect">
                        <a:avLst/>
                      </a:prstGeom>
                      <a:solidFill>
                        <a:schemeClr val="bg1"/>
                      </a:solidFill>
                    </p:spPr>
                  </p:pic>
                </p:oleObj>
              </mc:Fallback>
            </mc:AlternateContent>
          </a:graphicData>
        </a:graphic>
      </p:graphicFrame>
      <p:graphicFrame>
        <p:nvGraphicFramePr>
          <p:cNvPr id="48" name="Object 47">
            <a:extLst>
              <a:ext uri="{FF2B5EF4-FFF2-40B4-BE49-F238E27FC236}">
                <a16:creationId xmlns:a16="http://schemas.microsoft.com/office/drawing/2014/main" id="{F6FE2D8D-1CFE-01B7-9CDE-6C8A9D0BAEF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36035109"/>
              </p:ext>
            </p:extLst>
          </p:nvPr>
        </p:nvGraphicFramePr>
        <p:xfrm>
          <a:off x="6116641" y="3454294"/>
          <a:ext cx="319087" cy="214313"/>
        </p:xfrm>
        <a:graphic>
          <a:graphicData uri="http://schemas.openxmlformats.org/presentationml/2006/ole">
            <mc:AlternateContent xmlns:mc="http://schemas.openxmlformats.org/markup-compatibility/2006">
              <mc:Choice xmlns:v="urn:schemas-microsoft-com:vml" Requires="v">
                <p:oleObj name="Equation" r:id="rId24" imgW="304560" imgH="203040" progId="Equation.DSMT4">
                  <p:embed/>
                </p:oleObj>
              </mc:Choice>
              <mc:Fallback>
                <p:oleObj name="Equation" r:id="rId24" imgW="304560" imgH="203040" progId="Equation.DSMT4">
                  <p:embed/>
                  <p:pic>
                    <p:nvPicPr>
                      <p:cNvPr id="48" name="Object 47">
                        <a:extLst>
                          <a:ext uri="{FF2B5EF4-FFF2-40B4-BE49-F238E27FC236}">
                            <a16:creationId xmlns:a16="http://schemas.microsoft.com/office/drawing/2014/main" id="{F6FE2D8D-1CFE-01B7-9CDE-6C8A9D0BAEF8}"/>
                          </a:ext>
                          <a:ext uri="{C183D7F6-B498-43B3-948B-1728B52AA6E4}">
                            <adec:decorative xmlns:adec="http://schemas.microsoft.com/office/drawing/2017/decorative" val="1"/>
                          </a:ext>
                        </a:extLst>
                      </p:cNvPr>
                      <p:cNvPicPr/>
                      <p:nvPr/>
                    </p:nvPicPr>
                    <p:blipFill>
                      <a:blip r:embed="rId25"/>
                      <a:stretch>
                        <a:fillRect/>
                      </a:stretch>
                    </p:blipFill>
                    <p:spPr>
                      <a:xfrm>
                        <a:off x="6116641" y="3454294"/>
                        <a:ext cx="319087" cy="214313"/>
                      </a:xfrm>
                      <a:prstGeom prst="rect">
                        <a:avLst/>
                      </a:prstGeom>
                      <a:solidFill>
                        <a:schemeClr val="bg1"/>
                      </a:solidFill>
                    </p:spPr>
                  </p:pic>
                </p:oleObj>
              </mc:Fallback>
            </mc:AlternateContent>
          </a:graphicData>
        </a:graphic>
      </p:graphicFrame>
      <p:graphicFrame>
        <p:nvGraphicFramePr>
          <p:cNvPr id="41" name="Object 40">
            <a:extLst>
              <a:ext uri="{FF2B5EF4-FFF2-40B4-BE49-F238E27FC236}">
                <a16:creationId xmlns:a16="http://schemas.microsoft.com/office/drawing/2014/main" id="{7589ADEA-B684-431D-D56B-3B35C8A7D26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72724451"/>
              </p:ext>
            </p:extLst>
          </p:nvPr>
        </p:nvGraphicFramePr>
        <p:xfrm>
          <a:off x="2151066" y="3848103"/>
          <a:ext cx="371475" cy="214313"/>
        </p:xfrm>
        <a:graphic>
          <a:graphicData uri="http://schemas.openxmlformats.org/presentationml/2006/ole">
            <mc:AlternateContent xmlns:mc="http://schemas.openxmlformats.org/markup-compatibility/2006">
              <mc:Choice xmlns:v="urn:schemas-microsoft-com:vml" Requires="v">
                <p:oleObj name="Equation" r:id="rId26" imgW="355320" imgH="203040" progId="Equation.DSMT4">
                  <p:embed/>
                </p:oleObj>
              </mc:Choice>
              <mc:Fallback>
                <p:oleObj name="Equation" r:id="rId26" imgW="355320" imgH="203040" progId="Equation.DSMT4">
                  <p:embed/>
                  <p:pic>
                    <p:nvPicPr>
                      <p:cNvPr id="41" name="Object 40">
                        <a:extLst>
                          <a:ext uri="{FF2B5EF4-FFF2-40B4-BE49-F238E27FC236}">
                            <a16:creationId xmlns:a16="http://schemas.microsoft.com/office/drawing/2014/main" id="{7589ADEA-B684-431D-D56B-3B35C8A7D26E}"/>
                          </a:ext>
                          <a:ext uri="{C183D7F6-B498-43B3-948B-1728B52AA6E4}">
                            <adec:decorative xmlns:adec="http://schemas.microsoft.com/office/drawing/2017/decorative" val="1"/>
                          </a:ext>
                        </a:extLst>
                      </p:cNvPr>
                      <p:cNvPicPr/>
                      <p:nvPr/>
                    </p:nvPicPr>
                    <p:blipFill>
                      <a:blip r:embed="rId27"/>
                      <a:stretch>
                        <a:fillRect/>
                      </a:stretch>
                    </p:blipFill>
                    <p:spPr>
                      <a:xfrm>
                        <a:off x="2151066" y="3848103"/>
                        <a:ext cx="371475" cy="214313"/>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9DED564D-14D2-178D-900A-A8C338F1E50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40518350"/>
              </p:ext>
            </p:extLst>
          </p:nvPr>
        </p:nvGraphicFramePr>
        <p:xfrm>
          <a:off x="2757294" y="3893809"/>
          <a:ext cx="1357312" cy="166687"/>
        </p:xfrm>
        <a:graphic>
          <a:graphicData uri="http://schemas.openxmlformats.org/presentationml/2006/ole">
            <mc:AlternateContent xmlns:mc="http://schemas.openxmlformats.org/markup-compatibility/2006">
              <mc:Choice xmlns:v="urn:schemas-microsoft-com:vml" Requires="v">
                <p:oleObj name="Equation" r:id="rId28" imgW="1434960" imgH="177480" progId="Equation.DSMT4">
                  <p:embed/>
                </p:oleObj>
              </mc:Choice>
              <mc:Fallback>
                <p:oleObj name="Equation" r:id="rId28" imgW="1434960" imgH="177480" progId="Equation.DSMT4">
                  <p:embed/>
                  <p:pic>
                    <p:nvPicPr>
                      <p:cNvPr id="8" name="Object 7">
                        <a:extLst>
                          <a:ext uri="{FF2B5EF4-FFF2-40B4-BE49-F238E27FC236}">
                            <a16:creationId xmlns:a16="http://schemas.microsoft.com/office/drawing/2014/main" id="{9DED564D-14D2-178D-900A-A8C338F1E507}"/>
                          </a:ext>
                          <a:ext uri="{C183D7F6-B498-43B3-948B-1728B52AA6E4}">
                            <adec:decorative xmlns:adec="http://schemas.microsoft.com/office/drawing/2017/decorative" val="1"/>
                          </a:ext>
                        </a:extLst>
                      </p:cNvPr>
                      <p:cNvPicPr/>
                      <p:nvPr/>
                    </p:nvPicPr>
                    <p:blipFill>
                      <a:blip r:embed="rId29"/>
                      <a:stretch>
                        <a:fillRect/>
                      </a:stretch>
                    </p:blipFill>
                    <p:spPr>
                      <a:xfrm>
                        <a:off x="2757294" y="3893809"/>
                        <a:ext cx="1357312" cy="166687"/>
                      </a:xfrm>
                      <a:prstGeom prst="rect">
                        <a:avLst/>
                      </a:prstGeom>
                      <a:solidFill>
                        <a:schemeClr val="bg1"/>
                      </a:solidFill>
                    </p:spPr>
                  </p:pic>
                </p:oleObj>
              </mc:Fallback>
            </mc:AlternateContent>
          </a:graphicData>
        </a:graphic>
      </p:graphicFrame>
      <p:graphicFrame>
        <p:nvGraphicFramePr>
          <p:cNvPr id="49" name="Object 48">
            <a:extLst>
              <a:ext uri="{FF2B5EF4-FFF2-40B4-BE49-F238E27FC236}">
                <a16:creationId xmlns:a16="http://schemas.microsoft.com/office/drawing/2014/main" id="{F1B46C25-4F1D-561D-1FEA-FAF268D8351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15638596"/>
              </p:ext>
            </p:extLst>
          </p:nvPr>
        </p:nvGraphicFramePr>
        <p:xfrm>
          <a:off x="6111382" y="3843180"/>
          <a:ext cx="319087" cy="214313"/>
        </p:xfrm>
        <a:graphic>
          <a:graphicData uri="http://schemas.openxmlformats.org/presentationml/2006/ole">
            <mc:AlternateContent xmlns:mc="http://schemas.openxmlformats.org/markup-compatibility/2006">
              <mc:Choice xmlns:v="urn:schemas-microsoft-com:vml" Requires="v">
                <p:oleObj name="Equation" r:id="rId30" imgW="304560" imgH="203040" progId="Equation.DSMT4">
                  <p:embed/>
                </p:oleObj>
              </mc:Choice>
              <mc:Fallback>
                <p:oleObj name="Equation" r:id="rId30" imgW="304560" imgH="203040" progId="Equation.DSMT4">
                  <p:embed/>
                  <p:pic>
                    <p:nvPicPr>
                      <p:cNvPr id="49" name="Object 48">
                        <a:extLst>
                          <a:ext uri="{FF2B5EF4-FFF2-40B4-BE49-F238E27FC236}">
                            <a16:creationId xmlns:a16="http://schemas.microsoft.com/office/drawing/2014/main" id="{F1B46C25-4F1D-561D-1FEA-FAF268D83515}"/>
                          </a:ext>
                          <a:ext uri="{C183D7F6-B498-43B3-948B-1728B52AA6E4}">
                            <adec:decorative xmlns:adec="http://schemas.microsoft.com/office/drawing/2017/decorative" val="1"/>
                          </a:ext>
                        </a:extLst>
                      </p:cNvPr>
                      <p:cNvPicPr/>
                      <p:nvPr/>
                    </p:nvPicPr>
                    <p:blipFill>
                      <a:blip r:embed="rId31"/>
                      <a:stretch>
                        <a:fillRect/>
                      </a:stretch>
                    </p:blipFill>
                    <p:spPr>
                      <a:xfrm>
                        <a:off x="6111382" y="3843180"/>
                        <a:ext cx="319087" cy="214313"/>
                      </a:xfrm>
                      <a:prstGeom prst="rect">
                        <a:avLst/>
                      </a:prstGeom>
                      <a:solidFill>
                        <a:schemeClr val="bg1"/>
                      </a:solidFill>
                    </p:spPr>
                  </p:pic>
                </p:oleObj>
              </mc:Fallback>
            </mc:AlternateContent>
          </a:graphicData>
        </a:graphic>
      </p:graphicFrame>
      <p:graphicFrame>
        <p:nvGraphicFramePr>
          <p:cNvPr id="42" name="Object 41">
            <a:extLst>
              <a:ext uri="{FF2B5EF4-FFF2-40B4-BE49-F238E27FC236}">
                <a16:creationId xmlns:a16="http://schemas.microsoft.com/office/drawing/2014/main" id="{E379C567-A24A-EB0A-C0E4-417228471DA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70164684"/>
              </p:ext>
            </p:extLst>
          </p:nvPr>
        </p:nvGraphicFramePr>
        <p:xfrm>
          <a:off x="2128838" y="4221163"/>
          <a:ext cx="373062" cy="214312"/>
        </p:xfrm>
        <a:graphic>
          <a:graphicData uri="http://schemas.openxmlformats.org/presentationml/2006/ole">
            <mc:AlternateContent xmlns:mc="http://schemas.openxmlformats.org/markup-compatibility/2006">
              <mc:Choice xmlns:v="urn:schemas-microsoft-com:vml" Requires="v">
                <p:oleObj name="Equation" r:id="rId32" imgW="355320" imgH="203040" progId="Equation.DSMT4">
                  <p:embed/>
                </p:oleObj>
              </mc:Choice>
              <mc:Fallback>
                <p:oleObj name="Equation" r:id="rId32" imgW="355320" imgH="203040" progId="Equation.DSMT4">
                  <p:embed/>
                  <p:pic>
                    <p:nvPicPr>
                      <p:cNvPr id="42" name="Object 41">
                        <a:extLst>
                          <a:ext uri="{FF2B5EF4-FFF2-40B4-BE49-F238E27FC236}">
                            <a16:creationId xmlns:a16="http://schemas.microsoft.com/office/drawing/2014/main" id="{E379C567-A24A-EB0A-C0E4-417228471DA2}"/>
                          </a:ext>
                          <a:ext uri="{C183D7F6-B498-43B3-948B-1728B52AA6E4}">
                            <adec:decorative xmlns:adec="http://schemas.microsoft.com/office/drawing/2017/decorative" val="1"/>
                          </a:ext>
                        </a:extLst>
                      </p:cNvPr>
                      <p:cNvPicPr/>
                      <p:nvPr/>
                    </p:nvPicPr>
                    <p:blipFill>
                      <a:blip r:embed="rId33"/>
                      <a:stretch>
                        <a:fillRect/>
                      </a:stretch>
                    </p:blipFill>
                    <p:spPr>
                      <a:xfrm>
                        <a:off x="2128838" y="4221163"/>
                        <a:ext cx="373062" cy="214312"/>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DC435932-13D9-9C13-F3CC-E52103E2CAE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17837131"/>
              </p:ext>
            </p:extLst>
          </p:nvPr>
        </p:nvGraphicFramePr>
        <p:xfrm>
          <a:off x="2749389" y="4266132"/>
          <a:ext cx="1596962" cy="166751"/>
        </p:xfrm>
        <a:graphic>
          <a:graphicData uri="http://schemas.openxmlformats.org/presentationml/2006/ole">
            <mc:AlternateContent xmlns:mc="http://schemas.openxmlformats.org/markup-compatibility/2006">
              <mc:Choice xmlns:v="urn:schemas-microsoft-com:vml" Requires="v">
                <p:oleObj name="Equation" r:id="rId34" imgW="1688760" imgH="177480" progId="Equation.DSMT4">
                  <p:embed/>
                </p:oleObj>
              </mc:Choice>
              <mc:Fallback>
                <p:oleObj name="Equation" r:id="rId34" imgW="1688760" imgH="177480" progId="Equation.DSMT4">
                  <p:embed/>
                  <p:pic>
                    <p:nvPicPr>
                      <p:cNvPr id="6" name="Object 5">
                        <a:extLst>
                          <a:ext uri="{FF2B5EF4-FFF2-40B4-BE49-F238E27FC236}">
                            <a16:creationId xmlns:a16="http://schemas.microsoft.com/office/drawing/2014/main" id="{DC435932-13D9-9C13-F3CC-E52103E2CAE7}"/>
                          </a:ext>
                          <a:ext uri="{C183D7F6-B498-43B3-948B-1728B52AA6E4}">
                            <adec:decorative xmlns:adec="http://schemas.microsoft.com/office/drawing/2017/decorative" val="1"/>
                          </a:ext>
                        </a:extLst>
                      </p:cNvPr>
                      <p:cNvPicPr/>
                      <p:nvPr/>
                    </p:nvPicPr>
                    <p:blipFill>
                      <a:blip r:embed="rId35"/>
                      <a:stretch>
                        <a:fillRect/>
                      </a:stretch>
                    </p:blipFill>
                    <p:spPr>
                      <a:xfrm>
                        <a:off x="2749389" y="4266132"/>
                        <a:ext cx="1596962" cy="166751"/>
                      </a:xfrm>
                      <a:prstGeom prst="rect">
                        <a:avLst/>
                      </a:prstGeom>
                      <a:solidFill>
                        <a:schemeClr val="bg1"/>
                      </a:solidFill>
                    </p:spPr>
                  </p:pic>
                </p:oleObj>
              </mc:Fallback>
            </mc:AlternateContent>
          </a:graphicData>
        </a:graphic>
      </p:graphicFrame>
      <p:graphicFrame>
        <p:nvGraphicFramePr>
          <p:cNvPr id="50" name="Object 49">
            <a:extLst>
              <a:ext uri="{FF2B5EF4-FFF2-40B4-BE49-F238E27FC236}">
                <a16:creationId xmlns:a16="http://schemas.microsoft.com/office/drawing/2014/main" id="{C0E202B7-54CE-F9EA-4AF9-3CAF52EBF20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2885695"/>
              </p:ext>
            </p:extLst>
          </p:nvPr>
        </p:nvGraphicFramePr>
        <p:xfrm>
          <a:off x="6090359" y="4216300"/>
          <a:ext cx="319087" cy="214313"/>
        </p:xfrm>
        <a:graphic>
          <a:graphicData uri="http://schemas.openxmlformats.org/presentationml/2006/ole">
            <mc:AlternateContent xmlns:mc="http://schemas.openxmlformats.org/markup-compatibility/2006">
              <mc:Choice xmlns:v="urn:schemas-microsoft-com:vml" Requires="v">
                <p:oleObj name="Equation" r:id="rId36" imgW="304560" imgH="203040" progId="Equation.DSMT4">
                  <p:embed/>
                </p:oleObj>
              </mc:Choice>
              <mc:Fallback>
                <p:oleObj name="Equation" r:id="rId36" imgW="304560" imgH="203040" progId="Equation.DSMT4">
                  <p:embed/>
                  <p:pic>
                    <p:nvPicPr>
                      <p:cNvPr id="50" name="Object 49">
                        <a:extLst>
                          <a:ext uri="{FF2B5EF4-FFF2-40B4-BE49-F238E27FC236}">
                            <a16:creationId xmlns:a16="http://schemas.microsoft.com/office/drawing/2014/main" id="{C0E202B7-54CE-F9EA-4AF9-3CAF52EBF203}"/>
                          </a:ext>
                          <a:ext uri="{C183D7F6-B498-43B3-948B-1728B52AA6E4}">
                            <adec:decorative xmlns:adec="http://schemas.microsoft.com/office/drawing/2017/decorative" val="1"/>
                          </a:ext>
                        </a:extLst>
                      </p:cNvPr>
                      <p:cNvPicPr/>
                      <p:nvPr/>
                    </p:nvPicPr>
                    <p:blipFill>
                      <a:blip r:embed="rId37"/>
                      <a:stretch>
                        <a:fillRect/>
                      </a:stretch>
                    </p:blipFill>
                    <p:spPr>
                      <a:xfrm>
                        <a:off x="6090359" y="4216300"/>
                        <a:ext cx="319087" cy="214313"/>
                      </a:xfrm>
                      <a:prstGeom prst="rect">
                        <a:avLst/>
                      </a:prstGeom>
                      <a:solidFill>
                        <a:schemeClr val="bg1"/>
                      </a:solidFill>
                    </p:spPr>
                  </p:pic>
                </p:oleObj>
              </mc:Fallback>
            </mc:AlternateContent>
          </a:graphicData>
        </a:graphic>
      </p:graphicFrame>
      <p:graphicFrame>
        <p:nvGraphicFramePr>
          <p:cNvPr id="43" name="Object 42">
            <a:extLst>
              <a:ext uri="{FF2B5EF4-FFF2-40B4-BE49-F238E27FC236}">
                <a16:creationId xmlns:a16="http://schemas.microsoft.com/office/drawing/2014/main" id="{AA3F643A-AA24-0402-F291-DBD190DF470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68641960"/>
              </p:ext>
            </p:extLst>
          </p:nvPr>
        </p:nvGraphicFramePr>
        <p:xfrm>
          <a:off x="2146303" y="4610103"/>
          <a:ext cx="360363" cy="214313"/>
        </p:xfrm>
        <a:graphic>
          <a:graphicData uri="http://schemas.openxmlformats.org/presentationml/2006/ole">
            <mc:AlternateContent xmlns:mc="http://schemas.openxmlformats.org/markup-compatibility/2006">
              <mc:Choice xmlns:v="urn:schemas-microsoft-com:vml" Requires="v">
                <p:oleObj name="Equation" r:id="rId38" imgW="342720" imgH="203040" progId="Equation.DSMT4">
                  <p:embed/>
                </p:oleObj>
              </mc:Choice>
              <mc:Fallback>
                <p:oleObj name="Equation" r:id="rId38" imgW="342720" imgH="203040" progId="Equation.DSMT4">
                  <p:embed/>
                  <p:pic>
                    <p:nvPicPr>
                      <p:cNvPr id="43" name="Object 42">
                        <a:extLst>
                          <a:ext uri="{FF2B5EF4-FFF2-40B4-BE49-F238E27FC236}">
                            <a16:creationId xmlns:a16="http://schemas.microsoft.com/office/drawing/2014/main" id="{AA3F643A-AA24-0402-F291-DBD190DF4702}"/>
                          </a:ext>
                          <a:ext uri="{C183D7F6-B498-43B3-948B-1728B52AA6E4}">
                            <adec:decorative xmlns:adec="http://schemas.microsoft.com/office/drawing/2017/decorative" val="1"/>
                          </a:ext>
                        </a:extLst>
                      </p:cNvPr>
                      <p:cNvPicPr/>
                      <p:nvPr/>
                    </p:nvPicPr>
                    <p:blipFill>
                      <a:blip r:embed="rId39"/>
                      <a:stretch>
                        <a:fillRect/>
                      </a:stretch>
                    </p:blipFill>
                    <p:spPr>
                      <a:xfrm>
                        <a:off x="2146303" y="4610103"/>
                        <a:ext cx="360363" cy="214313"/>
                      </a:xfrm>
                      <a:prstGeom prst="rect">
                        <a:avLst/>
                      </a:prstGeom>
                      <a:solidFill>
                        <a:schemeClr val="bg1"/>
                      </a:solidFill>
                    </p:spPr>
                  </p:pic>
                </p:oleObj>
              </mc:Fallback>
            </mc:AlternateContent>
          </a:graphicData>
        </a:graphic>
      </p:graphicFrame>
      <p:graphicFrame>
        <p:nvGraphicFramePr>
          <p:cNvPr id="5" name="Object 4">
            <a:extLst>
              <a:ext uri="{FF2B5EF4-FFF2-40B4-BE49-F238E27FC236}">
                <a16:creationId xmlns:a16="http://schemas.microsoft.com/office/drawing/2014/main" id="{2C5C1A38-9DF4-199B-282F-F700A1BF277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24271444"/>
              </p:ext>
            </p:extLst>
          </p:nvPr>
        </p:nvGraphicFramePr>
        <p:xfrm>
          <a:off x="2744579" y="4649892"/>
          <a:ext cx="1830388" cy="165100"/>
        </p:xfrm>
        <a:graphic>
          <a:graphicData uri="http://schemas.openxmlformats.org/presentationml/2006/ole">
            <mc:AlternateContent xmlns:mc="http://schemas.openxmlformats.org/markup-compatibility/2006">
              <mc:Choice xmlns:v="urn:schemas-microsoft-com:vml" Requires="v">
                <p:oleObj name="Equation" r:id="rId40" imgW="1955520" imgH="177480" progId="Equation.DSMT4">
                  <p:embed/>
                </p:oleObj>
              </mc:Choice>
              <mc:Fallback>
                <p:oleObj name="Equation" r:id="rId40" imgW="1955520" imgH="177480" progId="Equation.DSMT4">
                  <p:embed/>
                  <p:pic>
                    <p:nvPicPr>
                      <p:cNvPr id="5" name="Object 4">
                        <a:extLst>
                          <a:ext uri="{FF2B5EF4-FFF2-40B4-BE49-F238E27FC236}">
                            <a16:creationId xmlns:a16="http://schemas.microsoft.com/office/drawing/2014/main" id="{2C5C1A38-9DF4-199B-282F-F700A1BF2771}"/>
                          </a:ext>
                          <a:ext uri="{C183D7F6-B498-43B3-948B-1728B52AA6E4}">
                            <adec:decorative xmlns:adec="http://schemas.microsoft.com/office/drawing/2017/decorative" val="1"/>
                          </a:ext>
                        </a:extLst>
                      </p:cNvPr>
                      <p:cNvPicPr/>
                      <p:nvPr/>
                    </p:nvPicPr>
                    <p:blipFill>
                      <a:blip r:embed="rId41"/>
                      <a:stretch>
                        <a:fillRect/>
                      </a:stretch>
                    </p:blipFill>
                    <p:spPr>
                      <a:xfrm>
                        <a:off x="2744579" y="4649892"/>
                        <a:ext cx="1830388" cy="165100"/>
                      </a:xfrm>
                      <a:prstGeom prst="rect">
                        <a:avLst/>
                      </a:prstGeom>
                      <a:solidFill>
                        <a:schemeClr val="bg1"/>
                      </a:solidFill>
                    </p:spPr>
                  </p:pic>
                </p:oleObj>
              </mc:Fallback>
            </mc:AlternateContent>
          </a:graphicData>
        </a:graphic>
      </p:graphicFrame>
      <p:graphicFrame>
        <p:nvGraphicFramePr>
          <p:cNvPr id="51" name="Object 50">
            <a:extLst>
              <a:ext uri="{FF2B5EF4-FFF2-40B4-BE49-F238E27FC236}">
                <a16:creationId xmlns:a16="http://schemas.microsoft.com/office/drawing/2014/main" id="{DBACE0CF-61AC-B28E-067E-88A29D3A7F1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987769170"/>
              </p:ext>
            </p:extLst>
          </p:nvPr>
        </p:nvGraphicFramePr>
        <p:xfrm>
          <a:off x="6107225" y="4573479"/>
          <a:ext cx="306387" cy="214312"/>
        </p:xfrm>
        <a:graphic>
          <a:graphicData uri="http://schemas.openxmlformats.org/presentationml/2006/ole">
            <mc:AlternateContent xmlns:mc="http://schemas.openxmlformats.org/markup-compatibility/2006">
              <mc:Choice xmlns:v="urn:schemas-microsoft-com:vml" Requires="v">
                <p:oleObj name="Equation" r:id="rId42" imgW="291960" imgH="203040" progId="Equation.DSMT4">
                  <p:embed/>
                </p:oleObj>
              </mc:Choice>
              <mc:Fallback>
                <p:oleObj name="Equation" r:id="rId42" imgW="291960" imgH="203040" progId="Equation.DSMT4">
                  <p:embed/>
                  <p:pic>
                    <p:nvPicPr>
                      <p:cNvPr id="51" name="Object 50">
                        <a:extLst>
                          <a:ext uri="{FF2B5EF4-FFF2-40B4-BE49-F238E27FC236}">
                            <a16:creationId xmlns:a16="http://schemas.microsoft.com/office/drawing/2014/main" id="{DBACE0CF-61AC-B28E-067E-88A29D3A7F19}"/>
                          </a:ext>
                          <a:ext uri="{C183D7F6-B498-43B3-948B-1728B52AA6E4}">
                            <adec:decorative xmlns:adec="http://schemas.microsoft.com/office/drawing/2017/decorative" val="1"/>
                          </a:ext>
                        </a:extLst>
                      </p:cNvPr>
                      <p:cNvPicPr/>
                      <p:nvPr/>
                    </p:nvPicPr>
                    <p:blipFill>
                      <a:blip r:embed="rId43"/>
                      <a:stretch>
                        <a:fillRect/>
                      </a:stretch>
                    </p:blipFill>
                    <p:spPr>
                      <a:xfrm>
                        <a:off x="6107225" y="4573479"/>
                        <a:ext cx="306387" cy="214312"/>
                      </a:xfrm>
                      <a:prstGeom prst="rect">
                        <a:avLst/>
                      </a:prstGeom>
                      <a:solidFill>
                        <a:schemeClr val="bg1"/>
                      </a:solidFill>
                    </p:spPr>
                  </p:pic>
                </p:oleObj>
              </mc:Fallback>
            </mc:AlternateContent>
          </a:graphicData>
        </a:graphic>
      </p:graphicFrame>
      <p:graphicFrame>
        <p:nvGraphicFramePr>
          <p:cNvPr id="44" name="Object 43">
            <a:extLst>
              <a:ext uri="{FF2B5EF4-FFF2-40B4-BE49-F238E27FC236}">
                <a16:creationId xmlns:a16="http://schemas.microsoft.com/office/drawing/2014/main" id="{785286CC-8EAF-9775-2625-ABCCD5DCC40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96046112"/>
              </p:ext>
            </p:extLst>
          </p:nvPr>
        </p:nvGraphicFramePr>
        <p:xfrm>
          <a:off x="2166938" y="4935538"/>
          <a:ext cx="374650" cy="214312"/>
        </p:xfrm>
        <a:graphic>
          <a:graphicData uri="http://schemas.openxmlformats.org/presentationml/2006/ole">
            <mc:AlternateContent xmlns:mc="http://schemas.openxmlformats.org/markup-compatibility/2006">
              <mc:Choice xmlns:v="urn:schemas-microsoft-com:vml" Requires="v">
                <p:oleObj name="Equation" r:id="rId44" imgW="355320" imgH="203040" progId="Equation.DSMT4">
                  <p:embed/>
                </p:oleObj>
              </mc:Choice>
              <mc:Fallback>
                <p:oleObj name="Equation" r:id="rId44" imgW="355320" imgH="203040" progId="Equation.DSMT4">
                  <p:embed/>
                  <p:pic>
                    <p:nvPicPr>
                      <p:cNvPr id="44" name="Object 43">
                        <a:extLst>
                          <a:ext uri="{FF2B5EF4-FFF2-40B4-BE49-F238E27FC236}">
                            <a16:creationId xmlns:a16="http://schemas.microsoft.com/office/drawing/2014/main" id="{785286CC-8EAF-9775-2625-ABCCD5DCC409}"/>
                          </a:ext>
                          <a:ext uri="{C183D7F6-B498-43B3-948B-1728B52AA6E4}">
                            <adec:decorative xmlns:adec="http://schemas.microsoft.com/office/drawing/2017/decorative" val="1"/>
                          </a:ext>
                        </a:extLst>
                      </p:cNvPr>
                      <p:cNvPicPr/>
                      <p:nvPr/>
                    </p:nvPicPr>
                    <p:blipFill>
                      <a:blip r:embed="rId45"/>
                      <a:stretch>
                        <a:fillRect/>
                      </a:stretch>
                    </p:blipFill>
                    <p:spPr>
                      <a:xfrm>
                        <a:off x="2166938" y="4935538"/>
                        <a:ext cx="374650" cy="214312"/>
                      </a:xfrm>
                      <a:prstGeom prst="rect">
                        <a:avLst/>
                      </a:prstGeom>
                      <a:solidFill>
                        <a:schemeClr val="bg1"/>
                      </a:solidFill>
                    </p:spPr>
                  </p:pic>
                </p:oleObj>
              </mc:Fallback>
            </mc:AlternateContent>
          </a:graphicData>
        </a:graphic>
      </p:graphicFrame>
      <p:graphicFrame>
        <p:nvGraphicFramePr>
          <p:cNvPr id="4" name="Object 3">
            <a:extLst>
              <a:ext uri="{FF2B5EF4-FFF2-40B4-BE49-F238E27FC236}">
                <a16:creationId xmlns:a16="http://schemas.microsoft.com/office/drawing/2014/main" id="{798F49D7-6B88-89E9-956C-898B4EAB3B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84929663"/>
              </p:ext>
            </p:extLst>
          </p:nvPr>
        </p:nvGraphicFramePr>
        <p:xfrm>
          <a:off x="2747072" y="4968407"/>
          <a:ext cx="2066747" cy="166242"/>
        </p:xfrm>
        <a:graphic>
          <a:graphicData uri="http://schemas.openxmlformats.org/presentationml/2006/ole">
            <mc:AlternateContent xmlns:mc="http://schemas.openxmlformats.org/markup-compatibility/2006">
              <mc:Choice xmlns:v="urn:schemas-microsoft-com:vml" Requires="v">
                <p:oleObj name="Equation" r:id="rId46" imgW="2209680" imgH="177480" progId="Equation.DSMT4">
                  <p:embed/>
                </p:oleObj>
              </mc:Choice>
              <mc:Fallback>
                <p:oleObj name="Equation" r:id="rId46" imgW="2209680" imgH="177480" progId="Equation.DSMT4">
                  <p:embed/>
                  <p:pic>
                    <p:nvPicPr>
                      <p:cNvPr id="4" name="Object 3">
                        <a:extLst>
                          <a:ext uri="{FF2B5EF4-FFF2-40B4-BE49-F238E27FC236}">
                            <a16:creationId xmlns:a16="http://schemas.microsoft.com/office/drawing/2014/main" id="{798F49D7-6B88-89E9-956C-898B4EAB3BCD}"/>
                          </a:ext>
                          <a:ext uri="{C183D7F6-B498-43B3-948B-1728B52AA6E4}">
                            <adec:decorative xmlns:adec="http://schemas.microsoft.com/office/drawing/2017/decorative" val="1"/>
                          </a:ext>
                        </a:extLst>
                      </p:cNvPr>
                      <p:cNvPicPr/>
                      <p:nvPr/>
                    </p:nvPicPr>
                    <p:blipFill>
                      <a:blip r:embed="rId47"/>
                      <a:stretch>
                        <a:fillRect/>
                      </a:stretch>
                    </p:blipFill>
                    <p:spPr>
                      <a:xfrm>
                        <a:off x="2747072" y="4968407"/>
                        <a:ext cx="2066747" cy="166242"/>
                      </a:xfrm>
                      <a:prstGeom prst="rect">
                        <a:avLst/>
                      </a:prstGeom>
                      <a:solidFill>
                        <a:schemeClr val="bg1"/>
                      </a:solidFill>
                    </p:spPr>
                  </p:pic>
                </p:oleObj>
              </mc:Fallback>
            </mc:AlternateContent>
          </a:graphicData>
        </a:graphic>
      </p:graphicFrame>
      <p:graphicFrame>
        <p:nvGraphicFramePr>
          <p:cNvPr id="52" name="Object 51">
            <a:extLst>
              <a:ext uri="{FF2B5EF4-FFF2-40B4-BE49-F238E27FC236}">
                <a16:creationId xmlns:a16="http://schemas.microsoft.com/office/drawing/2014/main" id="{66AFAD9D-5D98-5AF0-F9C3-D31EFB97A6F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96344281"/>
              </p:ext>
            </p:extLst>
          </p:nvPr>
        </p:nvGraphicFramePr>
        <p:xfrm>
          <a:off x="6127535" y="4930887"/>
          <a:ext cx="320675" cy="214313"/>
        </p:xfrm>
        <a:graphic>
          <a:graphicData uri="http://schemas.openxmlformats.org/presentationml/2006/ole">
            <mc:AlternateContent xmlns:mc="http://schemas.openxmlformats.org/markup-compatibility/2006">
              <mc:Choice xmlns:v="urn:schemas-microsoft-com:vml" Requires="v">
                <p:oleObj name="Equation" r:id="rId48" imgW="304560" imgH="203040" progId="Equation.DSMT4">
                  <p:embed/>
                </p:oleObj>
              </mc:Choice>
              <mc:Fallback>
                <p:oleObj name="Equation" r:id="rId48" imgW="304560" imgH="203040" progId="Equation.DSMT4">
                  <p:embed/>
                  <p:pic>
                    <p:nvPicPr>
                      <p:cNvPr id="52" name="Object 51">
                        <a:extLst>
                          <a:ext uri="{FF2B5EF4-FFF2-40B4-BE49-F238E27FC236}">
                            <a16:creationId xmlns:a16="http://schemas.microsoft.com/office/drawing/2014/main" id="{66AFAD9D-5D98-5AF0-F9C3-D31EFB97A6F9}"/>
                          </a:ext>
                          <a:ext uri="{C183D7F6-B498-43B3-948B-1728B52AA6E4}">
                            <adec:decorative xmlns:adec="http://schemas.microsoft.com/office/drawing/2017/decorative" val="1"/>
                          </a:ext>
                        </a:extLst>
                      </p:cNvPr>
                      <p:cNvPicPr/>
                      <p:nvPr/>
                    </p:nvPicPr>
                    <p:blipFill>
                      <a:blip r:embed="rId49"/>
                      <a:stretch>
                        <a:fillRect/>
                      </a:stretch>
                    </p:blipFill>
                    <p:spPr>
                      <a:xfrm>
                        <a:off x="6127535" y="4930887"/>
                        <a:ext cx="320675" cy="214313"/>
                      </a:xfrm>
                      <a:prstGeom prst="rect">
                        <a:avLst/>
                      </a:prstGeom>
                      <a:solidFill>
                        <a:schemeClr val="bg1"/>
                      </a:solidFill>
                    </p:spPr>
                  </p:pic>
                </p:oleObj>
              </mc:Fallback>
            </mc:AlternateContent>
          </a:graphicData>
        </a:graphic>
      </p:graphicFrame>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4008846" y="5649058"/>
            <a:ext cx="4180837" cy="313350"/>
          </a:xfrm>
        </p:spPr>
        <p:txBody>
          <a:bodyPr wrap="square" lIns="0" tIns="18000" rIns="0" bIns="18000" anchor="ctr" anchorCtr="0">
            <a:spAutoFit/>
          </a:bodyPr>
          <a:lstStyle/>
          <a:p>
            <a:pPr marL="0" indent="0">
              <a:spcBef>
                <a:spcPts val="600"/>
              </a:spcBef>
              <a:buNone/>
            </a:pPr>
            <a:r>
              <a:rPr lang="en-US" sz="1800" dirty="0"/>
              <a:t>Figure 1.31 The principal metric prefixes.</a:t>
            </a:r>
          </a:p>
        </p:txBody>
      </p:sp>
    </p:spTree>
    <p:extLst>
      <p:ext uri="{BB962C8B-B14F-4D97-AF65-F5344CB8AC3E}">
        <p14:creationId xmlns:p14="http://schemas.microsoft.com/office/powerpoint/2010/main" val="36808819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601888" y="219186"/>
            <a:ext cx="11013850"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600078" y="2704863"/>
            <a:ext cx="1447735"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2449413" y="2112639"/>
            <a:ext cx="8457508" cy="2769989"/>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noProof="0"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84203" y="222808"/>
            <a:ext cx="11031535" cy="559572"/>
          </a:xfrm>
        </p:spPr>
        <p:txBody>
          <a:bodyPr wrap="square" lIns="0" tIns="18000" rIns="0" bIns="18000" anchor="ctr" anchorCtr="0">
            <a:spAutoFit/>
          </a:bodyPr>
          <a:lstStyle/>
          <a:p>
            <a:r>
              <a:rPr lang="en-US" sz="3400" noProof="0" dirty="0"/>
              <a:t>Third Generation: </a:t>
            </a:r>
            <a:r>
              <a:rPr lang="en-US" sz="3400" spc="-500" dirty="0"/>
              <a:t>I C </a:t>
            </a:r>
            <a:r>
              <a:rPr lang="en-US" sz="3400" noProof="0" dirty="0"/>
              <a:t>s and Multiprogramming</a:t>
            </a:r>
          </a:p>
        </p:txBody>
      </p:sp>
      <p:pic>
        <p:nvPicPr>
          <p:cNvPr id="4" name="Picture 3" descr="The figure illustrates a multiprogramming system with three jobs in memory.&#10;Long description is available in notes, press F6&#10;">
            <a:extLst>
              <a:ext uri="{FF2B5EF4-FFF2-40B4-BE49-F238E27FC236}">
                <a16:creationId xmlns:a16="http://schemas.microsoft.com/office/drawing/2014/main" id="{019E7E1E-778B-0AB8-A7A7-39C396C35554}"/>
              </a:ext>
            </a:extLst>
          </p:cNvPr>
          <p:cNvPicPr>
            <a:picLocks noChangeAspect="1"/>
          </p:cNvPicPr>
          <p:nvPr/>
        </p:nvPicPr>
        <p:blipFill>
          <a:blip r:embed="rId3"/>
          <a:stretch>
            <a:fillRect/>
          </a:stretch>
        </p:blipFill>
        <p:spPr>
          <a:xfrm>
            <a:off x="3284653" y="1183573"/>
            <a:ext cx="5622695" cy="403365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741821" y="5473147"/>
            <a:ext cx="6660971" cy="313350"/>
          </a:xfrm>
        </p:spPr>
        <p:txBody>
          <a:bodyPr wrap="square" lIns="0" tIns="18000" rIns="0" bIns="18000" anchor="ctr" anchorCtr="0">
            <a:spAutoFit/>
          </a:bodyPr>
          <a:lstStyle/>
          <a:p>
            <a:pPr marL="0" indent="0">
              <a:buNone/>
            </a:pPr>
            <a:r>
              <a:rPr lang="en-US" sz="1800" dirty="0"/>
              <a:t>Figure 1.5 A multiprogramming system with three jobs in memory.</a:t>
            </a:r>
          </a:p>
        </p:txBody>
      </p:sp>
    </p:spTree>
    <p:extLst>
      <p:ext uri="{BB962C8B-B14F-4D97-AF65-F5344CB8AC3E}">
        <p14:creationId xmlns:p14="http://schemas.microsoft.com/office/powerpoint/2010/main" val="113681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BD90-41F6-FF25-B8EF-70FC6CE62E6E}"/>
              </a:ext>
            </a:extLst>
          </p:cNvPr>
          <p:cNvSpPr>
            <a:spLocks noGrp="1"/>
          </p:cNvSpPr>
          <p:nvPr>
            <p:ph type="ctrTitle"/>
          </p:nvPr>
        </p:nvSpPr>
        <p:spPr>
          <a:xfrm>
            <a:off x="583587" y="2718120"/>
            <a:ext cx="11050226" cy="697860"/>
          </a:xfrm>
        </p:spPr>
        <p:txBody>
          <a:bodyPr anchor="ctr"/>
          <a:lstStyle/>
          <a:p>
            <a:pPr algn="ctr"/>
            <a:r>
              <a:rPr lang="en-US" sz="4400" dirty="0">
                <a:solidFill>
                  <a:srgbClr val="007FA3"/>
                </a:solidFill>
              </a:rPr>
              <a:t>Timesharing</a:t>
            </a:r>
          </a:p>
        </p:txBody>
      </p:sp>
    </p:spTree>
    <p:extLst>
      <p:ext uri="{BB962C8B-B14F-4D97-AF65-F5344CB8AC3E}">
        <p14:creationId xmlns:p14="http://schemas.microsoft.com/office/powerpoint/2010/main" val="886747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120" y="216208"/>
            <a:ext cx="11036618" cy="559572"/>
          </a:xfrm>
        </p:spPr>
        <p:txBody>
          <a:bodyPr wrap="square" lIns="0" tIns="18000" rIns="0" bIns="18000" anchor="ctr" anchorCtr="0">
            <a:spAutoFit/>
          </a:bodyPr>
          <a:lstStyle/>
          <a:p>
            <a:r>
              <a:rPr lang="en-US" sz="3400" noProof="0" dirty="0"/>
              <a:t>Timesharing and Multics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88645" y="978549"/>
            <a:ext cx="11036618" cy="1405957"/>
          </a:xfrm>
        </p:spPr>
        <p:txBody>
          <a:bodyPr wrap="square" lIns="0" tIns="18000" rIns="0" bIns="18000" anchor="ctr" anchorCtr="0">
            <a:spAutoFit/>
          </a:bodyPr>
          <a:lstStyle/>
          <a:p>
            <a:pPr marL="0" indent="0">
              <a:spcBef>
                <a:spcPts val="600"/>
              </a:spcBef>
              <a:buNone/>
            </a:pPr>
            <a:r>
              <a:rPr lang="en-US" sz="2800" dirty="0"/>
              <a:t>“</a:t>
            </a:r>
            <a:r>
              <a:rPr lang="en-US" sz="2800" i="1" dirty="0"/>
              <a:t>I remarked to Dennis that easily half the code I was writing in Multics was error recovery code</a:t>
            </a:r>
            <a:r>
              <a:rPr lang="en-US" sz="2800" dirty="0"/>
              <a:t>”.</a:t>
            </a:r>
          </a:p>
          <a:p>
            <a:pPr marL="0" indent="0" algn="r">
              <a:spcBef>
                <a:spcPts val="600"/>
              </a:spcBef>
              <a:buNone/>
            </a:pPr>
            <a:r>
              <a:rPr lang="en-US" sz="2800" dirty="0"/>
              <a:t>—Tom Van </a:t>
            </a:r>
            <a:r>
              <a:rPr lang="en-US" sz="2800" dirty="0" err="1"/>
              <a:t>Vleck</a:t>
            </a:r>
            <a:r>
              <a:rPr lang="en-US" sz="2800" dirty="0"/>
              <a:t>, 1973</a:t>
            </a:r>
          </a:p>
        </p:txBody>
      </p:sp>
      <p:sp>
        <p:nvSpPr>
          <p:cNvPr id="3" name="Content Placeholder 2">
            <a:extLst>
              <a:ext uri="{FF2B5EF4-FFF2-40B4-BE49-F238E27FC236}">
                <a16:creationId xmlns:a16="http://schemas.microsoft.com/office/drawing/2014/main" id="{8544F0F6-8734-1CD0-AFE4-A96E98CFEFB7}"/>
              </a:ext>
            </a:extLst>
          </p:cNvPr>
          <p:cNvSpPr>
            <a:spLocks noGrp="1"/>
          </p:cNvSpPr>
          <p:nvPr>
            <p:ph sz="quarter" idx="14"/>
          </p:nvPr>
        </p:nvSpPr>
        <p:spPr>
          <a:xfrm>
            <a:off x="579120" y="2475713"/>
            <a:ext cx="11036618" cy="898126"/>
          </a:xfrm>
        </p:spPr>
        <p:txBody>
          <a:bodyPr wrap="square" lIns="0" tIns="18000" rIns="0" bIns="18000" anchor="ctr" anchorCtr="0">
            <a:spAutoFit/>
          </a:bodyPr>
          <a:lstStyle/>
          <a:p>
            <a:pPr marL="0" indent="0">
              <a:buNone/>
            </a:pPr>
            <a:r>
              <a:rPr lang="en-US" sz="2800" dirty="0"/>
              <a:t>Multics introduced many novel features that we find in </a:t>
            </a:r>
            <a:r>
              <a:rPr lang="en-US" sz="2800" spc="-300" dirty="0"/>
              <a:t>O S </a:t>
            </a:r>
            <a:r>
              <a:rPr lang="en-US" sz="2800" dirty="0" err="1"/>
              <a:t>s</a:t>
            </a:r>
            <a:r>
              <a:rPr lang="en-US" sz="2800" dirty="0"/>
              <a:t> today. It was also complex.</a:t>
            </a:r>
          </a:p>
        </p:txBody>
      </p:sp>
    </p:spTree>
    <p:extLst>
      <p:ext uri="{BB962C8B-B14F-4D97-AF65-F5344CB8AC3E}">
        <p14:creationId xmlns:p14="http://schemas.microsoft.com/office/powerpoint/2010/main" val="1362849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EA52-7FBE-C30D-D229-9BF316DF67EF}"/>
              </a:ext>
            </a:extLst>
          </p:cNvPr>
          <p:cNvSpPr>
            <a:spLocks noGrp="1"/>
          </p:cNvSpPr>
          <p:nvPr>
            <p:ph type="title"/>
          </p:nvPr>
        </p:nvSpPr>
        <p:spPr>
          <a:xfrm>
            <a:off x="609600" y="181973"/>
            <a:ext cx="10972800" cy="590349"/>
          </a:xfrm>
        </p:spPr>
        <p:txBody>
          <a:bodyPr lIns="0" tIns="18000" rIns="0" bIns="18000" anchor="ctr" anchorCtr="0">
            <a:spAutoFit/>
          </a:bodyPr>
          <a:lstStyle/>
          <a:p>
            <a:r>
              <a:rPr lang="en-US" sz="3600" spc="-500" dirty="0"/>
              <a:t>U N I </a:t>
            </a:r>
            <a:r>
              <a:rPr lang="en-US" sz="3600" noProof="0" dirty="0"/>
              <a:t>X – a Simpler Operating System </a:t>
            </a:r>
            <a:endParaRPr lang="en-US" dirty="0"/>
          </a:p>
        </p:txBody>
      </p:sp>
      <p:pic>
        <p:nvPicPr>
          <p:cNvPr id="8" name="Picture 7" descr="A picture of two men working on a device">
            <a:extLst>
              <a:ext uri="{FF2B5EF4-FFF2-40B4-BE49-F238E27FC236}">
                <a16:creationId xmlns:a16="http://schemas.microsoft.com/office/drawing/2014/main" id="{A6C77794-10D4-8709-02C0-6AD660ADD859}"/>
              </a:ext>
            </a:extLst>
          </p:cNvPr>
          <p:cNvPicPr>
            <a:picLocks noChangeAspect="1"/>
          </p:cNvPicPr>
          <p:nvPr/>
        </p:nvPicPr>
        <p:blipFill rotWithShape="1">
          <a:blip r:embed="rId3"/>
          <a:srcRect l="9840" t="3590" r="7922" b="5604"/>
          <a:stretch/>
        </p:blipFill>
        <p:spPr>
          <a:xfrm>
            <a:off x="4405710" y="987767"/>
            <a:ext cx="3401362" cy="2894427"/>
          </a:xfrm>
          <a:prstGeom prst="rect">
            <a:avLst/>
          </a:prstGeom>
        </p:spPr>
      </p:pic>
      <p:sp>
        <p:nvSpPr>
          <p:cNvPr id="3" name="Content Placeholder 2">
            <a:extLst>
              <a:ext uri="{FF2B5EF4-FFF2-40B4-BE49-F238E27FC236}">
                <a16:creationId xmlns:a16="http://schemas.microsoft.com/office/drawing/2014/main" id="{7E13360F-B8CC-4319-AE7A-DDE84A3193B7}"/>
              </a:ext>
            </a:extLst>
          </p:cNvPr>
          <p:cNvSpPr>
            <a:spLocks noGrp="1"/>
          </p:cNvSpPr>
          <p:nvPr>
            <p:ph sz="quarter" idx="13"/>
          </p:nvPr>
        </p:nvSpPr>
        <p:spPr>
          <a:xfrm>
            <a:off x="4405710" y="4016788"/>
            <a:ext cx="3401362" cy="221018"/>
          </a:xfrm>
        </p:spPr>
        <p:txBody>
          <a:bodyPr wrap="square" lIns="0" tIns="18000" rIns="0" bIns="18000" anchor="ctr" anchorCtr="0">
            <a:spAutoFit/>
          </a:bodyPr>
          <a:lstStyle/>
          <a:p>
            <a:pPr marL="0" indent="0">
              <a:buNone/>
            </a:pPr>
            <a:r>
              <a:rPr lang="en-US" sz="1200" dirty="0"/>
              <a:t>Courtesy of the Computer History Museum</a:t>
            </a:r>
          </a:p>
        </p:txBody>
      </p:sp>
      <p:sp>
        <p:nvSpPr>
          <p:cNvPr id="4" name="Content Placeholder 3">
            <a:extLst>
              <a:ext uri="{FF2B5EF4-FFF2-40B4-BE49-F238E27FC236}">
                <a16:creationId xmlns:a16="http://schemas.microsoft.com/office/drawing/2014/main" id="{72C3AC9A-E1FC-572C-2C80-ADE526CC31C3}"/>
              </a:ext>
            </a:extLst>
          </p:cNvPr>
          <p:cNvSpPr>
            <a:spLocks noGrp="1"/>
          </p:cNvSpPr>
          <p:nvPr>
            <p:ph sz="quarter" idx="14"/>
          </p:nvPr>
        </p:nvSpPr>
        <p:spPr>
          <a:xfrm>
            <a:off x="609600" y="4477683"/>
            <a:ext cx="10972800" cy="1239594"/>
          </a:xfrm>
        </p:spPr>
        <p:txBody>
          <a:bodyPr lIns="0" tIns="18000" rIns="0" bIns="18000" anchor="ctr" anchorCtr="0">
            <a:spAutoFit/>
          </a:bodyPr>
          <a:lstStyle/>
          <a:p>
            <a:pPr marL="0" indent="0" eaLnBrk="0" fontAlgn="base" hangingPunct="0">
              <a:spcBef>
                <a:spcPct val="0"/>
              </a:spcBef>
              <a:spcAft>
                <a:spcPct val="0"/>
              </a:spcAft>
              <a:buClrTx/>
              <a:buSzTx/>
              <a:buNone/>
            </a:pPr>
            <a:r>
              <a:rPr lang="en-US" altLang="en-NL" sz="2800" b="1" i="1" dirty="0">
                <a:solidFill>
                  <a:srgbClr val="000000"/>
                </a:solidFill>
                <a:latin typeface="Consolas" panose="020B0609020204030204" pitchFamily="49" charset="0"/>
                <a:cs typeface="Arial" panose="020B0604020202020204" pitchFamily="34" charset="0"/>
              </a:rPr>
              <a:t>/*</a:t>
            </a:r>
            <a:endParaRPr lang="en-US" altLang="en-NL" sz="2800" dirty="0">
              <a:solidFill>
                <a:schemeClr val="tx1"/>
              </a:solidFill>
              <a:latin typeface="Consolas" panose="020B0609020204030204" pitchFamily="49" charset="0"/>
              <a:cs typeface="Arial" panose="020B0604020202020204" pitchFamily="34" charset="0"/>
            </a:endParaRPr>
          </a:p>
          <a:p>
            <a:pPr marL="0" indent="0" eaLnBrk="0" fontAlgn="base" hangingPunct="0">
              <a:spcBef>
                <a:spcPct val="0"/>
              </a:spcBef>
              <a:spcAft>
                <a:spcPct val="0"/>
              </a:spcAft>
              <a:buClrTx/>
              <a:buSzTx/>
              <a:buNone/>
            </a:pPr>
            <a:r>
              <a:rPr lang="en-US" altLang="en-NL" sz="2800" b="1" i="1" dirty="0">
                <a:solidFill>
                  <a:srgbClr val="000000"/>
                </a:solidFill>
                <a:latin typeface="Consolas" panose="020B0609020204030204" pitchFamily="49" charset="0"/>
                <a:cs typeface="Arial" panose="020B0604020202020204" pitchFamily="34" charset="0"/>
              </a:rPr>
              <a:t> * You are not expected to understand this.</a:t>
            </a:r>
            <a:endParaRPr lang="en-US" altLang="en-NL" sz="2800" dirty="0">
              <a:solidFill>
                <a:schemeClr val="tx1"/>
              </a:solidFill>
              <a:latin typeface="Consolas" panose="020B0609020204030204" pitchFamily="49" charset="0"/>
              <a:cs typeface="Arial" panose="020B0604020202020204" pitchFamily="34" charset="0"/>
            </a:endParaRPr>
          </a:p>
          <a:p>
            <a:pPr marL="0" indent="0" eaLnBrk="0" fontAlgn="base" hangingPunct="0">
              <a:spcBef>
                <a:spcPct val="0"/>
              </a:spcBef>
              <a:spcAft>
                <a:spcPct val="0"/>
              </a:spcAft>
              <a:buClrTx/>
              <a:buSzTx/>
              <a:buNone/>
            </a:pPr>
            <a:r>
              <a:rPr lang="en-US" altLang="en-NL" sz="2800" b="1" i="1" dirty="0">
                <a:solidFill>
                  <a:srgbClr val="000000"/>
                </a:solidFill>
                <a:latin typeface="Consolas" panose="020B0609020204030204" pitchFamily="49" charset="0"/>
                <a:cs typeface="Arial" panose="020B0604020202020204" pitchFamily="34" charset="0"/>
              </a:rPr>
              <a:t> */</a:t>
            </a:r>
            <a:endParaRPr lang="en-US" altLang="en-NL" sz="2800" dirty="0">
              <a:solidFill>
                <a:schemeClr val="tx1"/>
              </a:solidFill>
              <a:latin typeface="Consolas" panose="020B0609020204030204" pitchFamily="49" charset="0"/>
              <a:cs typeface="Arial" panose="020B0604020202020204" pitchFamily="34" charset="0"/>
            </a:endParaRPr>
          </a:p>
        </p:txBody>
      </p:sp>
      <p:sp>
        <p:nvSpPr>
          <p:cNvPr id="7" name="Content Placeholder 6">
            <a:extLst>
              <a:ext uri="{FF2B5EF4-FFF2-40B4-BE49-F238E27FC236}">
                <a16:creationId xmlns:a16="http://schemas.microsoft.com/office/drawing/2014/main" id="{D1E1F48D-6A89-59CE-127D-426B19B8E952}"/>
              </a:ext>
            </a:extLst>
          </p:cNvPr>
          <p:cNvSpPr>
            <a:spLocks noGrp="1"/>
          </p:cNvSpPr>
          <p:nvPr>
            <p:ph sz="quarter" idx="17"/>
          </p:nvPr>
        </p:nvSpPr>
        <p:spPr>
          <a:xfrm>
            <a:off x="609600" y="5795801"/>
            <a:ext cx="10972800" cy="513242"/>
          </a:xfrm>
        </p:spPr>
        <p:txBody>
          <a:bodyPr lIns="0" tIns="18000" rIns="0" bIns="18000" anchor="ctr" anchorCtr="0">
            <a:spAutoFit/>
          </a:bodyPr>
          <a:lstStyle/>
          <a:p>
            <a:pPr marL="0" indent="0">
              <a:buNone/>
            </a:pPr>
            <a:r>
              <a:rPr lang="en-US" dirty="0">
                <a:solidFill>
                  <a:srgbClr val="000000"/>
                </a:solidFill>
                <a:latin typeface="Arial"/>
                <a:ea typeface="Arial"/>
                <a:cs typeface="Arial"/>
                <a:sym typeface="Arial"/>
              </a:rPr>
              <a:t>C</a:t>
            </a:r>
            <a:r>
              <a:rPr lang="en-US" b="0" i="0" u="none" strike="noStrike" dirty="0">
                <a:solidFill>
                  <a:srgbClr val="000000"/>
                </a:solidFill>
                <a:latin typeface="Arial"/>
                <a:ea typeface="Arial"/>
                <a:cs typeface="Arial"/>
                <a:sym typeface="Arial"/>
              </a:rPr>
              <a:t>omment by Ken Thompson in the source code of UNIXv6, 1975. </a:t>
            </a:r>
            <a:r>
              <a:rPr lang="en-US" b="0" i="0" u="none" strike="noStrike" dirty="0" err="1">
                <a:solidFill>
                  <a:srgbClr val="000000"/>
                </a:solidFill>
                <a:latin typeface="Arial"/>
                <a:ea typeface="Arial"/>
                <a:cs typeface="Arial"/>
                <a:sym typeface="Arial"/>
              </a:rPr>
              <a:t>A.k.a</a:t>
            </a:r>
            <a:r>
              <a:rPr lang="en-US" b="0" i="0" u="none" strike="noStrike" dirty="0">
                <a:solidFill>
                  <a:srgbClr val="000000"/>
                </a:solidFill>
                <a:latin typeface="Arial"/>
                <a:ea typeface="Arial"/>
                <a:cs typeface="Arial"/>
                <a:sym typeface="Arial"/>
              </a:rPr>
              <a:t> the most famous comment ever. Interestingly, the code to which it pertained contained a bug, so perhaps the authors did not understand it either. :)</a:t>
            </a:r>
            <a:endParaRPr lang="en-US" sz="1400" dirty="0"/>
          </a:p>
        </p:txBody>
      </p:sp>
    </p:spTree>
    <p:extLst>
      <p:ext uri="{BB962C8B-B14F-4D97-AF65-F5344CB8AC3E}">
        <p14:creationId xmlns:p14="http://schemas.microsoft.com/office/powerpoint/2010/main" val="2910181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spc="-500" dirty="0"/>
              <a:t>M I N I </a:t>
            </a:r>
            <a:r>
              <a:rPr lang="en-US" sz="3400" noProof="0" dirty="0"/>
              <a:t>X (1980s)</a:t>
            </a:r>
          </a:p>
        </p:txBody>
      </p:sp>
      <p:pic>
        <p:nvPicPr>
          <p:cNvPr id="4" name="Picture 3" descr="A book's front cover titled operating systems, designs and implementation by Andrew S Tanenbaum.">
            <a:extLst>
              <a:ext uri="{FF2B5EF4-FFF2-40B4-BE49-F238E27FC236}">
                <a16:creationId xmlns:a16="http://schemas.microsoft.com/office/drawing/2014/main" id="{E1C39B1D-5822-AA49-C50C-D5698188784D}"/>
              </a:ext>
            </a:extLst>
          </p:cNvPr>
          <p:cNvPicPr>
            <a:picLocks noChangeAspect="1"/>
          </p:cNvPicPr>
          <p:nvPr/>
        </p:nvPicPr>
        <p:blipFill>
          <a:blip r:embed="rId3"/>
          <a:stretch>
            <a:fillRect/>
          </a:stretch>
        </p:blipFill>
        <p:spPr>
          <a:xfrm>
            <a:off x="4207389" y="1163279"/>
            <a:ext cx="3777227" cy="5102940"/>
          </a:xfrm>
          <a:prstGeom prst="rect">
            <a:avLst/>
          </a:prstGeom>
        </p:spPr>
      </p:pic>
    </p:spTree>
    <p:extLst>
      <p:ext uri="{BB962C8B-B14F-4D97-AF65-F5344CB8AC3E}">
        <p14:creationId xmlns:p14="http://schemas.microsoft.com/office/powerpoint/2010/main" val="267774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84200" y="217416"/>
            <a:ext cx="11031538" cy="559572"/>
          </a:xfrm>
        </p:spPr>
        <p:txBody>
          <a:bodyPr wrap="square" lIns="0" tIns="18000" rIns="0" bIns="18000" anchor="ctr" anchorCtr="0">
            <a:spAutoFit/>
          </a:bodyPr>
          <a:lstStyle/>
          <a:p>
            <a:r>
              <a:rPr lang="en-US" sz="3400" noProof="0" dirty="0"/>
              <a:t>Linux (1990s). Source: </a:t>
            </a:r>
            <a:r>
              <a:rPr lang="en-US" sz="3400" i="1" noProof="0" dirty="0" err="1"/>
              <a:t>comp.os.minix</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84200" y="1103769"/>
            <a:ext cx="11031538" cy="3237228"/>
          </a:xfrm>
        </p:spPr>
        <p:txBody>
          <a:bodyPr wrap="square" lIns="0" tIns="18000" rIns="0" bIns="18000" anchor="ctr" anchorCtr="0">
            <a:spAutoFit/>
          </a:bodyPr>
          <a:lstStyle/>
          <a:p>
            <a:pPr marL="0" indent="0">
              <a:spcBef>
                <a:spcPts val="0"/>
              </a:spcBef>
              <a:buNone/>
            </a:pPr>
            <a:r>
              <a:rPr lang="en-US" i="1" dirty="0">
                <a:solidFill>
                  <a:srgbClr val="000000"/>
                </a:solidFill>
                <a:latin typeface="Arial" panose="020B0604020202020204" pitchFamily="34" charset="0"/>
              </a:rPr>
              <a:t>“Hello everybody out there using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a:t>
            </a:r>
            <a:endParaRPr lang="en-US" dirty="0"/>
          </a:p>
          <a:p>
            <a:pPr marL="0" indent="0">
              <a:spcBef>
                <a:spcPts val="0"/>
              </a:spcBef>
              <a:buNone/>
            </a:pPr>
            <a:br>
              <a:rPr lang="en-US" dirty="0"/>
            </a:br>
            <a:r>
              <a:rPr lang="en-US" i="1" dirty="0">
                <a:solidFill>
                  <a:srgbClr val="000000"/>
                </a:solidFill>
                <a:latin typeface="Arial" panose="020B0604020202020204" pitchFamily="34" charset="0"/>
              </a:rPr>
              <a:t>I'm doing a (free) operating system (just a hobby, won't be big and</a:t>
            </a:r>
            <a:endParaRPr lang="en-US" dirty="0"/>
          </a:p>
          <a:p>
            <a:pPr marL="0" indent="0">
              <a:spcBef>
                <a:spcPts val="0"/>
              </a:spcBef>
              <a:buNone/>
            </a:pPr>
            <a:r>
              <a:rPr lang="en-US" i="1" dirty="0">
                <a:solidFill>
                  <a:srgbClr val="000000"/>
                </a:solidFill>
                <a:latin typeface="Arial" panose="020B0604020202020204" pitchFamily="34" charset="0"/>
              </a:rPr>
              <a:t>professional like gnu) for 386(486) </a:t>
            </a:r>
            <a:r>
              <a:rPr lang="en-US" i="1" spc="-200" dirty="0">
                <a:solidFill>
                  <a:srgbClr val="000000"/>
                </a:solidFill>
                <a:latin typeface="Arial" panose="020B0604020202020204" pitchFamily="34" charset="0"/>
              </a:rPr>
              <a:t>A </a:t>
            </a:r>
            <a:r>
              <a:rPr lang="en-US" i="1" dirty="0">
                <a:solidFill>
                  <a:srgbClr val="000000"/>
                </a:solidFill>
                <a:latin typeface="Arial" panose="020B0604020202020204" pitchFamily="34" charset="0"/>
              </a:rPr>
              <a:t>T clones. This has been brewing</a:t>
            </a:r>
            <a:endParaRPr lang="en-US" dirty="0"/>
          </a:p>
          <a:p>
            <a:pPr marL="0" indent="0">
              <a:spcBef>
                <a:spcPts val="0"/>
              </a:spcBef>
              <a:buNone/>
            </a:pPr>
            <a:r>
              <a:rPr lang="en-US" i="1" dirty="0">
                <a:solidFill>
                  <a:srgbClr val="000000"/>
                </a:solidFill>
                <a:latin typeface="Arial" panose="020B0604020202020204" pitchFamily="34" charset="0"/>
              </a:rPr>
              <a:t>since </a:t>
            </a:r>
            <a:r>
              <a:rPr lang="en-US" i="1" dirty="0" err="1">
                <a:solidFill>
                  <a:srgbClr val="000000"/>
                </a:solidFill>
                <a:latin typeface="Arial" panose="020B0604020202020204" pitchFamily="34" charset="0"/>
              </a:rPr>
              <a:t>april</a:t>
            </a:r>
            <a:r>
              <a:rPr lang="en-US" i="1" dirty="0">
                <a:solidFill>
                  <a:srgbClr val="000000"/>
                </a:solidFill>
                <a:latin typeface="Arial" panose="020B0604020202020204" pitchFamily="34" charset="0"/>
              </a:rPr>
              <a:t>, and is starting to get ready. I'd like any feedback on</a:t>
            </a:r>
            <a:endParaRPr lang="en-US" dirty="0"/>
          </a:p>
          <a:p>
            <a:pPr marL="0" indent="0">
              <a:spcBef>
                <a:spcPts val="0"/>
              </a:spcBef>
              <a:buNone/>
            </a:pPr>
            <a:r>
              <a:rPr lang="en-US" i="1" dirty="0">
                <a:solidFill>
                  <a:srgbClr val="000000"/>
                </a:solidFill>
                <a:latin typeface="Arial" panose="020B0604020202020204" pitchFamily="34" charset="0"/>
              </a:rPr>
              <a:t>things people like/dislike in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as my </a:t>
            </a:r>
            <a:r>
              <a:rPr lang="en-US" i="1" spc="-200" dirty="0">
                <a:solidFill>
                  <a:srgbClr val="000000"/>
                </a:solidFill>
                <a:latin typeface="Arial" panose="020B0604020202020204" pitchFamily="34" charset="0"/>
              </a:rPr>
              <a:t>O </a:t>
            </a:r>
            <a:r>
              <a:rPr lang="en-US" i="1" dirty="0">
                <a:solidFill>
                  <a:srgbClr val="000000"/>
                </a:solidFill>
                <a:latin typeface="Arial" panose="020B0604020202020204" pitchFamily="34" charset="0"/>
              </a:rPr>
              <a:t>S resembles it somewhat</a:t>
            </a:r>
            <a:endParaRPr lang="en-US" dirty="0"/>
          </a:p>
          <a:p>
            <a:pPr marL="0" indent="0">
              <a:spcBef>
                <a:spcPts val="0"/>
              </a:spcBef>
              <a:buNone/>
            </a:pPr>
            <a:r>
              <a:rPr lang="en-US" i="1" dirty="0">
                <a:solidFill>
                  <a:srgbClr val="000000"/>
                </a:solidFill>
                <a:latin typeface="Arial" panose="020B0604020202020204" pitchFamily="34" charset="0"/>
              </a:rPr>
              <a:t>(same physical layout of the file-system (due to practical reasons)</a:t>
            </a:r>
            <a:endParaRPr lang="en-US" dirty="0"/>
          </a:p>
          <a:p>
            <a:pPr marL="0" indent="0">
              <a:spcBef>
                <a:spcPts val="0"/>
              </a:spcBef>
              <a:buNone/>
            </a:pPr>
            <a:r>
              <a:rPr lang="en-US" i="1" dirty="0">
                <a:solidFill>
                  <a:srgbClr val="000000"/>
                </a:solidFill>
                <a:latin typeface="Arial" panose="020B0604020202020204" pitchFamily="34" charset="0"/>
              </a:rPr>
              <a:t>among other things).</a:t>
            </a:r>
          </a:p>
          <a:p>
            <a:pPr marL="0" indent="0">
              <a:spcBef>
                <a:spcPts val="0"/>
              </a:spcBef>
              <a:buNone/>
            </a:pPr>
            <a:br>
              <a:rPr lang="en-US" dirty="0"/>
            </a:br>
            <a:r>
              <a:rPr lang="en-US" i="1" dirty="0">
                <a:solidFill>
                  <a:srgbClr val="000000"/>
                </a:solidFill>
                <a:latin typeface="Arial" panose="020B0604020202020204" pitchFamily="34" charset="0"/>
              </a:rPr>
              <a:t>I've currently ported bash(1.08) and g</a:t>
            </a:r>
            <a:r>
              <a:rPr lang="en-US" sz="100" i="1" dirty="0">
                <a:solidFill>
                  <a:srgbClr val="000000"/>
                </a:solidFill>
                <a:latin typeface="Arial" panose="020B0604020202020204" pitchFamily="34" charset="0"/>
              </a:rPr>
              <a:t> </a:t>
            </a:r>
            <a:r>
              <a:rPr lang="en-US" i="1" dirty="0">
                <a:solidFill>
                  <a:srgbClr val="000000"/>
                </a:solidFill>
                <a:latin typeface="Arial" panose="020B0604020202020204" pitchFamily="34" charset="0"/>
              </a:rPr>
              <a:t>c</a:t>
            </a:r>
            <a:r>
              <a:rPr lang="en-US" sz="100" i="1" dirty="0">
                <a:solidFill>
                  <a:srgbClr val="000000"/>
                </a:solidFill>
                <a:latin typeface="Arial" panose="020B0604020202020204" pitchFamily="34" charset="0"/>
              </a:rPr>
              <a:t> </a:t>
            </a:r>
            <a:r>
              <a:rPr lang="en-US" i="1" dirty="0">
                <a:solidFill>
                  <a:srgbClr val="000000"/>
                </a:solidFill>
                <a:latin typeface="Arial" panose="020B0604020202020204" pitchFamily="34" charset="0"/>
              </a:rPr>
              <a:t>c(1.40), and things seem to work.</a:t>
            </a:r>
            <a:endParaRPr lang="en-US" dirty="0"/>
          </a:p>
          <a:p>
            <a:pPr marL="0" indent="0">
              <a:spcBef>
                <a:spcPts val="0"/>
              </a:spcBef>
              <a:buNone/>
            </a:pPr>
            <a:r>
              <a:rPr lang="en-US" i="1" dirty="0">
                <a:solidFill>
                  <a:srgbClr val="000000"/>
                </a:solidFill>
                <a:latin typeface="Arial" panose="020B0604020202020204" pitchFamily="34" charset="0"/>
              </a:rPr>
              <a:t>This implies that I'll get something practical within a few months, and</a:t>
            </a:r>
            <a:endParaRPr lang="en-US" dirty="0"/>
          </a:p>
          <a:p>
            <a:pPr marL="0" indent="0">
              <a:spcBef>
                <a:spcPts val="0"/>
              </a:spcBef>
              <a:buNone/>
            </a:pPr>
            <a:r>
              <a:rPr lang="en-US" i="1" dirty="0">
                <a:solidFill>
                  <a:srgbClr val="000000"/>
                </a:solidFill>
                <a:latin typeface="Arial" panose="020B0604020202020204" pitchFamily="34" charset="0"/>
              </a:rPr>
              <a:t>I'd like to know what features most people would want. Any suggestions</a:t>
            </a:r>
            <a:endParaRPr lang="en-US" dirty="0"/>
          </a:p>
          <a:p>
            <a:pPr marL="0" indent="0">
              <a:spcBef>
                <a:spcPts val="0"/>
              </a:spcBef>
              <a:buNone/>
            </a:pPr>
            <a:r>
              <a:rPr lang="en-US" i="1" dirty="0">
                <a:solidFill>
                  <a:srgbClr val="000000"/>
                </a:solidFill>
                <a:latin typeface="Arial" panose="020B0604020202020204" pitchFamily="34" charset="0"/>
              </a:rPr>
              <a:t>are welcome, but I won't promise I'll implement them :-)</a:t>
            </a:r>
            <a:endParaRPr lang="en-US" noProof="0" dirty="0"/>
          </a:p>
        </p:txBody>
      </p:sp>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579026" y="4397713"/>
            <a:ext cx="620958" cy="282573"/>
          </a:xfrm>
        </p:spPr>
        <p:txBody>
          <a:bodyPr wrap="square" lIns="0" tIns="18000" rIns="0" bIns="18000" anchor="ctr" anchorCtr="0">
            <a:spAutoFit/>
          </a:bodyPr>
          <a:lstStyle/>
          <a:p>
            <a:pPr marL="100457" indent="-708025">
              <a:buNone/>
            </a:pPr>
            <a:r>
              <a:rPr lang="en-US" b="0" i="1" u="none" strike="noStrike" noProof="0" dirty="0">
                <a:solidFill>
                  <a:srgbClr val="000000"/>
                </a:solidFill>
                <a:effectLst/>
                <a:latin typeface="Arial" panose="020B0604020202020204" pitchFamily="34" charset="0"/>
              </a:rPr>
              <a:t>Linus (</a:t>
            </a:r>
            <a:endParaRPr lang="en-US" noProof="0" dirty="0"/>
          </a:p>
        </p:txBody>
      </p:sp>
      <p:sp>
        <p:nvSpPr>
          <p:cNvPr id="6" name="Content Placeholder 5">
            <a:extLst>
              <a:ext uri="{FF2B5EF4-FFF2-40B4-BE49-F238E27FC236}">
                <a16:creationId xmlns:a16="http://schemas.microsoft.com/office/drawing/2014/main" id="{EA3189AD-8FFC-86D8-4411-AA2DE4674385}"/>
              </a:ext>
            </a:extLst>
          </p:cNvPr>
          <p:cNvSpPr>
            <a:spLocks noGrp="1"/>
          </p:cNvSpPr>
          <p:nvPr>
            <p:ph sz="quarter" idx="16"/>
          </p:nvPr>
        </p:nvSpPr>
        <p:spPr>
          <a:xfrm>
            <a:off x="1227305" y="4415096"/>
            <a:ext cx="2456135" cy="282573"/>
          </a:xfrm>
        </p:spPr>
        <p:txBody>
          <a:bodyPr wrap="square" lIns="0" tIns="18000" rIns="0" bIns="18000" anchor="ctr" anchorCtr="0">
            <a:spAutoFit/>
          </a:bodyPr>
          <a:lstStyle/>
          <a:p>
            <a:pPr marL="101600" indent="-101600">
              <a:buNone/>
            </a:pPr>
            <a:r>
              <a:rPr lang="en-US" i="1" u="sng" dirty="0">
                <a:solidFill>
                  <a:srgbClr val="227A78"/>
                </a:solidFill>
                <a:latin typeface="Arial" panose="020B0604020202020204" pitchFamily="34" charset="0"/>
                <a:hlinkClick r:id="rId2"/>
              </a:rPr>
              <a:t>torvalds@kruuna.helsinki.fi</a:t>
            </a:r>
            <a:endParaRPr lang="en-US" noProof="0" dirty="0"/>
          </a:p>
        </p:txBody>
      </p:sp>
      <p:sp>
        <p:nvSpPr>
          <p:cNvPr id="7" name="Content Placeholder 6">
            <a:extLst>
              <a:ext uri="{FF2B5EF4-FFF2-40B4-BE49-F238E27FC236}">
                <a16:creationId xmlns:a16="http://schemas.microsoft.com/office/drawing/2014/main" id="{817A9A90-861D-699A-CA9B-36E56609414B}"/>
              </a:ext>
            </a:extLst>
          </p:cNvPr>
          <p:cNvSpPr>
            <a:spLocks noGrp="1"/>
          </p:cNvSpPr>
          <p:nvPr>
            <p:ph sz="quarter" idx="17"/>
          </p:nvPr>
        </p:nvSpPr>
        <p:spPr>
          <a:xfrm>
            <a:off x="3708839" y="4411867"/>
            <a:ext cx="345575" cy="282573"/>
          </a:xfrm>
        </p:spPr>
        <p:txBody>
          <a:bodyPr wrap="square" lIns="0" tIns="18000" rIns="0" bIns="18000" anchor="ctr" anchorCtr="0">
            <a:spAutoFit/>
          </a:bodyPr>
          <a:lstStyle/>
          <a:p>
            <a:pPr marL="101600" indent="-101600">
              <a:buNone/>
            </a:pPr>
            <a:r>
              <a:rPr lang="en-US" noProof="0" dirty="0"/>
              <a:t> )</a:t>
            </a:r>
          </a:p>
        </p:txBody>
      </p:sp>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546100" y="4866845"/>
            <a:ext cx="11069638" cy="775015"/>
          </a:xfrm>
        </p:spPr>
        <p:txBody>
          <a:bodyPr wrap="square" lIns="0" tIns="18000" rIns="0" bIns="18000" anchor="ctr" anchorCtr="0">
            <a:spAutoFit/>
          </a:bodyPr>
          <a:lstStyle/>
          <a:p>
            <a:pPr marL="0" indent="0">
              <a:spcBef>
                <a:spcPts val="0"/>
              </a:spcBef>
              <a:buNone/>
            </a:pPr>
            <a:r>
              <a:rPr lang="en-US" i="1" spc="-200" dirty="0">
                <a:solidFill>
                  <a:srgbClr val="000000"/>
                </a:solidFill>
                <a:latin typeface="Arial" panose="020B0604020202020204" pitchFamily="34" charset="0"/>
              </a:rPr>
              <a:t>P </a:t>
            </a:r>
            <a:r>
              <a:rPr lang="en-US" i="1" dirty="0">
                <a:solidFill>
                  <a:srgbClr val="000000"/>
                </a:solidFill>
                <a:latin typeface="Arial" panose="020B0604020202020204" pitchFamily="34" charset="0"/>
              </a:rPr>
              <a:t>S.  Yes - it's free of any </a:t>
            </a:r>
            <a:r>
              <a:rPr lang="en-US" i="1" dirty="0" err="1">
                <a:solidFill>
                  <a:srgbClr val="000000"/>
                </a:solidFill>
                <a:latin typeface="Arial" panose="020B0604020202020204" pitchFamily="34" charset="0"/>
              </a:rPr>
              <a:t>minix</a:t>
            </a:r>
            <a:r>
              <a:rPr lang="en-US" i="1" dirty="0">
                <a:solidFill>
                  <a:srgbClr val="000000"/>
                </a:solidFill>
                <a:latin typeface="Arial" panose="020B0604020202020204" pitchFamily="34" charset="0"/>
              </a:rPr>
              <a:t> code, and it has a multi-threaded fs.</a:t>
            </a:r>
          </a:p>
          <a:p>
            <a:pPr marL="0" indent="0">
              <a:spcBef>
                <a:spcPts val="0"/>
              </a:spcBef>
              <a:buNone/>
            </a:pPr>
            <a:r>
              <a:rPr lang="en-US" i="1" dirty="0">
                <a:solidFill>
                  <a:srgbClr val="000000"/>
                </a:solidFill>
                <a:latin typeface="Arial" panose="020B0604020202020204" pitchFamily="34" charset="0"/>
              </a:rPr>
              <a:t>It is NOT portable (uses 386 task switching </a:t>
            </a:r>
            <a:r>
              <a:rPr lang="en-US" i="1" dirty="0" err="1">
                <a:solidFill>
                  <a:srgbClr val="000000"/>
                </a:solidFill>
                <a:latin typeface="Arial" panose="020B0604020202020204" pitchFamily="34" charset="0"/>
              </a:rPr>
              <a:t>etc</a:t>
            </a:r>
            <a:r>
              <a:rPr lang="en-US" i="1" dirty="0">
                <a:solidFill>
                  <a:srgbClr val="000000"/>
                </a:solidFill>
                <a:latin typeface="Arial" panose="020B0604020202020204" pitchFamily="34" charset="0"/>
              </a:rPr>
              <a:t>), and it probably never</a:t>
            </a:r>
          </a:p>
          <a:p>
            <a:pPr marL="0" indent="0">
              <a:spcBef>
                <a:spcPts val="0"/>
              </a:spcBef>
              <a:buNone/>
            </a:pPr>
            <a:r>
              <a:rPr lang="en-US" i="1" dirty="0">
                <a:solidFill>
                  <a:srgbClr val="000000"/>
                </a:solidFill>
                <a:latin typeface="Arial" panose="020B0604020202020204" pitchFamily="34" charset="0"/>
              </a:rPr>
              <a:t>will support anything other than </a:t>
            </a:r>
            <a:r>
              <a:rPr lang="en-US" i="1" spc="-200" dirty="0">
                <a:solidFill>
                  <a:srgbClr val="000000"/>
                </a:solidFill>
                <a:latin typeface="Arial" panose="020B0604020202020204" pitchFamily="34" charset="0"/>
              </a:rPr>
              <a:t>A </a:t>
            </a:r>
            <a:r>
              <a:rPr lang="en-US" i="1" dirty="0">
                <a:solidFill>
                  <a:srgbClr val="000000"/>
                </a:solidFill>
                <a:latin typeface="Arial" panose="020B0604020202020204" pitchFamily="34" charset="0"/>
              </a:rPr>
              <a:t>T-</a:t>
            </a:r>
            <a:r>
              <a:rPr lang="en-US" i="1" dirty="0" err="1">
                <a:solidFill>
                  <a:srgbClr val="000000"/>
                </a:solidFill>
                <a:latin typeface="Arial" panose="020B0604020202020204" pitchFamily="34" charset="0"/>
              </a:rPr>
              <a:t>harddisks</a:t>
            </a:r>
            <a:r>
              <a:rPr lang="en-US" i="1" dirty="0">
                <a:solidFill>
                  <a:srgbClr val="000000"/>
                </a:solidFill>
                <a:latin typeface="Arial" panose="020B0604020202020204" pitchFamily="34" charset="0"/>
              </a:rPr>
              <a:t>, as that's all I have :-(”.</a:t>
            </a:r>
            <a:endParaRPr lang="en-US" dirty="0"/>
          </a:p>
        </p:txBody>
      </p:sp>
    </p:spTree>
    <p:extLst>
      <p:ext uri="{BB962C8B-B14F-4D97-AF65-F5344CB8AC3E}">
        <p14:creationId xmlns:p14="http://schemas.microsoft.com/office/powerpoint/2010/main" val="121015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4A41-3688-2241-BA75-B220DF8B6462}"/>
              </a:ext>
            </a:extLst>
          </p:cNvPr>
          <p:cNvSpPr>
            <a:spLocks noGrp="1"/>
          </p:cNvSpPr>
          <p:nvPr>
            <p:ph type="title"/>
          </p:nvPr>
        </p:nvSpPr>
        <p:spPr>
          <a:xfrm>
            <a:off x="578427" y="214061"/>
            <a:ext cx="10972800" cy="559572"/>
          </a:xfrm>
        </p:spPr>
        <p:txBody>
          <a:bodyPr lIns="0" tIns="18000" rIns="0" bIns="18000" anchor="ctr" anchorCtr="0">
            <a:spAutoFit/>
          </a:bodyPr>
          <a:lstStyle/>
          <a:p>
            <a:r>
              <a:rPr lang="en-US" sz="3400" noProof="0" dirty="0"/>
              <a:t>Since Then, Linux (and Android) Have Thrived</a:t>
            </a:r>
            <a:endParaRPr lang="en-US" sz="3400" dirty="0"/>
          </a:p>
        </p:txBody>
      </p:sp>
      <p:pic>
        <p:nvPicPr>
          <p:cNvPr id="5" name="Picture 4" descr="A multiple-line graph titled Worldwide smartphones (thousands of units). &#10;Long description is available in notes, press F6">
            <a:extLst>
              <a:ext uri="{FF2B5EF4-FFF2-40B4-BE49-F238E27FC236}">
                <a16:creationId xmlns:a16="http://schemas.microsoft.com/office/drawing/2014/main" id="{5A05729F-B475-4813-0DF4-34737C656CAA}"/>
              </a:ext>
            </a:extLst>
          </p:cNvPr>
          <p:cNvPicPr>
            <a:picLocks noChangeAspect="1"/>
          </p:cNvPicPr>
          <p:nvPr/>
        </p:nvPicPr>
        <p:blipFill>
          <a:blip r:embed="rId3"/>
          <a:srcRect/>
          <a:stretch/>
        </p:blipFill>
        <p:spPr>
          <a:xfrm>
            <a:off x="2626750" y="1118907"/>
            <a:ext cx="6938501" cy="4734644"/>
          </a:xfrm>
          <a:prstGeom prst="rect">
            <a:avLst/>
          </a:prstGeom>
        </p:spPr>
      </p:pic>
      <p:sp>
        <p:nvSpPr>
          <p:cNvPr id="4" name="Content Placeholder 3">
            <a:extLst>
              <a:ext uri="{FF2B5EF4-FFF2-40B4-BE49-F238E27FC236}">
                <a16:creationId xmlns:a16="http://schemas.microsoft.com/office/drawing/2014/main" id="{425CE96B-51D2-7E9D-ADF2-77F1806A70E0}"/>
              </a:ext>
            </a:extLst>
          </p:cNvPr>
          <p:cNvSpPr>
            <a:spLocks noGrp="1"/>
          </p:cNvSpPr>
          <p:nvPr>
            <p:ph sz="quarter" idx="14"/>
          </p:nvPr>
        </p:nvSpPr>
        <p:spPr>
          <a:xfrm>
            <a:off x="2743368" y="6015113"/>
            <a:ext cx="661034" cy="221018"/>
          </a:xfrm>
        </p:spPr>
        <p:txBody>
          <a:bodyPr wrap="square" lIns="0" tIns="18000" rIns="0" bIns="18000" anchor="ctr" anchorCtr="0">
            <a:spAutoFit/>
          </a:bodyPr>
          <a:lstStyle/>
          <a:p>
            <a:pPr marL="101600" indent="-101600">
              <a:buNone/>
            </a:pPr>
            <a:r>
              <a:rPr lang="en-US" sz="1200" dirty="0" err="1"/>
              <a:t>Smartmo</a:t>
            </a:r>
            <a:endParaRPr lang="en-US" sz="1200" dirty="0"/>
          </a:p>
        </p:txBody>
      </p:sp>
    </p:spTree>
    <p:extLst>
      <p:ext uri="{BB962C8B-B14F-4D97-AF65-F5344CB8AC3E}">
        <p14:creationId xmlns:p14="http://schemas.microsoft.com/office/powerpoint/2010/main" val="171855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79648" y="208184"/>
            <a:ext cx="11036090" cy="559572"/>
          </a:xfrm>
        </p:spPr>
        <p:txBody>
          <a:bodyPr wrap="square" lIns="0" tIns="18000" rIns="0" bIns="18000" anchor="ctr" anchorCtr="0">
            <a:spAutoFit/>
          </a:bodyPr>
          <a:lstStyle/>
          <a:p>
            <a:r>
              <a:rPr lang="en-US" sz="3400" noProof="0" dirty="0"/>
              <a:t>But So Has </a:t>
            </a:r>
            <a:r>
              <a:rPr lang="en-US" sz="3400" spc="-500" dirty="0"/>
              <a:t>M I N I </a:t>
            </a:r>
            <a:r>
              <a:rPr lang="en-US" sz="3400" noProof="0" dirty="0"/>
              <a:t>X</a:t>
            </a:r>
          </a:p>
        </p:txBody>
      </p:sp>
      <p:pic>
        <p:nvPicPr>
          <p:cNvPr id="5" name="Picture 4" descr="A screenshot of the google’s cache page of super micro dot com.&#10;Long description is available in notes, press F6">
            <a:extLst>
              <a:ext uri="{FF2B5EF4-FFF2-40B4-BE49-F238E27FC236}">
                <a16:creationId xmlns:a16="http://schemas.microsoft.com/office/drawing/2014/main" id="{174C0E0B-52BA-8CF4-438F-936840542468}"/>
              </a:ext>
            </a:extLst>
          </p:cNvPr>
          <p:cNvPicPr>
            <a:picLocks noChangeAspect="1"/>
          </p:cNvPicPr>
          <p:nvPr/>
        </p:nvPicPr>
        <p:blipFill>
          <a:blip r:embed="rId3"/>
          <a:srcRect/>
          <a:stretch/>
        </p:blipFill>
        <p:spPr>
          <a:xfrm>
            <a:off x="2038582" y="1385300"/>
            <a:ext cx="8114836" cy="2698182"/>
          </a:xfrm>
          <a:prstGeom prst="rect">
            <a:avLst/>
          </a:prstGeom>
        </p:spPr>
      </p:pic>
      <p:sp>
        <p:nvSpPr>
          <p:cNvPr id="3" name="Content Placeholder 2">
            <a:extLst>
              <a:ext uri="{FF2B5EF4-FFF2-40B4-BE49-F238E27FC236}">
                <a16:creationId xmlns:a16="http://schemas.microsoft.com/office/drawing/2014/main" id="{09B72622-1F2E-F09D-C7F8-1D362D1D0DDF}"/>
              </a:ext>
            </a:extLst>
          </p:cNvPr>
          <p:cNvSpPr>
            <a:spLocks noGrp="1"/>
          </p:cNvSpPr>
          <p:nvPr>
            <p:ph sz="quarter" idx="13"/>
          </p:nvPr>
        </p:nvSpPr>
        <p:spPr>
          <a:xfrm>
            <a:off x="697001" y="5520837"/>
            <a:ext cx="10818636" cy="313350"/>
          </a:xfrm>
        </p:spPr>
        <p:txBody>
          <a:bodyPr wrap="square" lIns="0" tIns="18000" rIns="0" bIns="18000" anchor="ctr" anchorCtr="0">
            <a:spAutoFit/>
          </a:bodyPr>
          <a:lstStyle/>
          <a:p>
            <a:pPr marL="0" indent="0">
              <a:buNone/>
            </a:pPr>
            <a:r>
              <a:rPr lang="en-US" sz="1800" b="1" spc="-200" dirty="0"/>
              <a:t>M I N I </a:t>
            </a:r>
            <a:r>
              <a:rPr lang="en-US" sz="1800" b="1" dirty="0"/>
              <a:t>X 3 was adopted by Intel for its Management Engine and is now in desktops, servers &amp; laptops</a:t>
            </a:r>
            <a:endParaRPr lang="en-US" sz="1800" dirty="0">
              <a:solidFill>
                <a:schemeClr val="dk1"/>
              </a:solidFill>
            </a:endParaRPr>
          </a:p>
        </p:txBody>
      </p:sp>
    </p:spTree>
    <p:extLst>
      <p:ext uri="{BB962C8B-B14F-4D97-AF65-F5344CB8AC3E}">
        <p14:creationId xmlns:p14="http://schemas.microsoft.com/office/powerpoint/2010/main" val="2893973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6262" y="2700799"/>
            <a:ext cx="11039475" cy="713460"/>
          </a:xfrm>
        </p:spPr>
        <p:txBody>
          <a:bodyPr wrap="square" lIns="0" tIns="18000" rIns="0" bIns="18000" anchor="ctr" anchorCtr="0">
            <a:spAutoFit/>
          </a:bodyPr>
          <a:lstStyle/>
          <a:p>
            <a:pPr algn="ctr"/>
            <a:r>
              <a:rPr lang="en-US" sz="4400" noProof="0" dirty="0"/>
              <a:t>Hardware</a:t>
            </a:r>
          </a:p>
        </p:txBody>
      </p:sp>
    </p:spTree>
    <p:extLst>
      <p:ext uri="{BB962C8B-B14F-4D97-AF65-F5344CB8AC3E}">
        <p14:creationId xmlns:p14="http://schemas.microsoft.com/office/powerpoint/2010/main" val="398151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74419" y="213410"/>
            <a:ext cx="11027464" cy="559572"/>
          </a:xfrm>
        </p:spPr>
        <p:txBody>
          <a:bodyPr wrap="square" lIns="0" tIns="18000" rIns="0" bIns="18000" anchor="ctr" anchorCtr="0">
            <a:spAutoFit/>
          </a:bodyPr>
          <a:lstStyle/>
          <a:p>
            <a:r>
              <a:rPr lang="en-US" sz="3400" dirty="0"/>
              <a:t>Components of a Modern Computer (1)</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88274" y="973868"/>
            <a:ext cx="4468635" cy="5145443"/>
          </a:xfrm>
        </p:spPr>
        <p:txBody>
          <a:bodyPr wrap="square" lIns="0" tIns="18000" rIns="0" bIns="18000" anchor="ctr" anchorCtr="0">
            <a:spAutoFit/>
          </a:bodyPr>
          <a:lstStyle/>
          <a:p>
            <a:pPr marL="342900" indent="-342900">
              <a:spcBef>
                <a:spcPts val="1200"/>
              </a:spcBef>
            </a:pPr>
            <a:r>
              <a:rPr lang="en-US" sz="2800" dirty="0"/>
              <a:t>One or more processors</a:t>
            </a:r>
          </a:p>
          <a:p>
            <a:pPr marL="342900" indent="-342900">
              <a:spcBef>
                <a:spcPts val="1200"/>
              </a:spcBef>
            </a:pPr>
            <a:r>
              <a:rPr lang="en-US" sz="2800" dirty="0"/>
              <a:t>Main memory</a:t>
            </a:r>
          </a:p>
          <a:p>
            <a:pPr marL="342900" indent="-342900">
              <a:spcBef>
                <a:spcPts val="1200"/>
              </a:spcBef>
            </a:pPr>
            <a:r>
              <a:rPr lang="en-US" sz="2800" dirty="0"/>
              <a:t>Disks or Flash drives</a:t>
            </a:r>
          </a:p>
          <a:p>
            <a:pPr marL="342900" indent="-342900">
              <a:spcBef>
                <a:spcPts val="1200"/>
              </a:spcBef>
            </a:pPr>
            <a:r>
              <a:rPr lang="en-US" sz="2800" dirty="0"/>
              <a:t>Printers</a:t>
            </a:r>
          </a:p>
          <a:p>
            <a:pPr marL="342900" indent="-342900">
              <a:spcBef>
                <a:spcPts val="1200"/>
              </a:spcBef>
            </a:pPr>
            <a:r>
              <a:rPr lang="en-US" sz="2800" dirty="0"/>
              <a:t>Keyboard</a:t>
            </a:r>
          </a:p>
          <a:p>
            <a:pPr marL="342900" indent="-342900">
              <a:spcBef>
                <a:spcPts val="1200"/>
              </a:spcBef>
            </a:pPr>
            <a:r>
              <a:rPr lang="en-US" sz="2800" dirty="0"/>
              <a:t>Mouse</a:t>
            </a:r>
          </a:p>
          <a:p>
            <a:pPr marL="342900" indent="-342900">
              <a:spcBef>
                <a:spcPts val="1200"/>
              </a:spcBef>
            </a:pPr>
            <a:r>
              <a:rPr lang="en-US" sz="2800" dirty="0"/>
              <a:t>Display</a:t>
            </a:r>
          </a:p>
          <a:p>
            <a:pPr marL="342900" indent="-342900">
              <a:spcBef>
                <a:spcPts val="1200"/>
              </a:spcBef>
            </a:pPr>
            <a:r>
              <a:rPr lang="en-US" sz="2800" dirty="0"/>
              <a:t>Network interfaces</a:t>
            </a:r>
          </a:p>
          <a:p>
            <a:pPr marL="342900" indent="-342900">
              <a:spcBef>
                <a:spcPts val="1200"/>
              </a:spcBef>
            </a:pPr>
            <a:r>
              <a:rPr lang="en-US" sz="2800" dirty="0"/>
              <a:t>I/O devices</a:t>
            </a:r>
          </a:p>
        </p:txBody>
      </p:sp>
      <p:pic>
        <p:nvPicPr>
          <p:cNvPr id="6" name="Picture 5" descr="An illustration of a C P U connected to a solid state drive display, keyboard, main memory, and printer.">
            <a:extLst>
              <a:ext uri="{FF2B5EF4-FFF2-40B4-BE49-F238E27FC236}">
                <a16:creationId xmlns:a16="http://schemas.microsoft.com/office/drawing/2014/main" id="{DE6D9D66-3875-BA6A-583E-DBD683A1C26E}"/>
              </a:ext>
            </a:extLst>
          </p:cNvPr>
          <p:cNvPicPr>
            <a:picLocks noChangeAspect="1"/>
          </p:cNvPicPr>
          <p:nvPr/>
        </p:nvPicPr>
        <p:blipFill>
          <a:blip r:embed="rId3"/>
          <a:stretch>
            <a:fillRect/>
          </a:stretch>
        </p:blipFill>
        <p:spPr>
          <a:xfrm>
            <a:off x="5753078" y="1733971"/>
            <a:ext cx="5585646" cy="3659745"/>
          </a:xfrm>
          <a:prstGeom prst="rect">
            <a:avLst/>
          </a:prstGeom>
        </p:spPr>
      </p:pic>
      <p:sp>
        <p:nvSpPr>
          <p:cNvPr id="7" name="Content Placeholder 6">
            <a:extLst>
              <a:ext uri="{FF2B5EF4-FFF2-40B4-BE49-F238E27FC236}">
                <a16:creationId xmlns:a16="http://schemas.microsoft.com/office/drawing/2014/main" id="{7B7E2568-9BCB-1828-53B9-F5C011B133B5}"/>
              </a:ext>
            </a:extLst>
          </p:cNvPr>
          <p:cNvSpPr>
            <a:spLocks noGrp="1"/>
          </p:cNvSpPr>
          <p:nvPr>
            <p:ph sz="quarter" idx="17"/>
          </p:nvPr>
        </p:nvSpPr>
        <p:spPr>
          <a:xfrm>
            <a:off x="5814072" y="5478105"/>
            <a:ext cx="1493338" cy="221018"/>
          </a:xfrm>
        </p:spPr>
        <p:txBody>
          <a:bodyPr wrap="square" lIns="0" tIns="18000" rIns="0" bIns="18000" anchor="ctr" anchorCtr="0">
            <a:spAutoFit/>
          </a:bodyPr>
          <a:lstStyle/>
          <a:p>
            <a:pPr marL="0" indent="0">
              <a:spcBef>
                <a:spcPts val="0"/>
              </a:spcBef>
              <a:buSzPts val="160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VikiVector/Shutterstock </a:t>
            </a:r>
            <a:endParaRPr lang="en-US" sz="1200" dirty="0"/>
          </a:p>
        </p:txBody>
      </p:sp>
    </p:spTree>
    <p:extLst>
      <p:ext uri="{BB962C8B-B14F-4D97-AF65-F5344CB8AC3E}">
        <p14:creationId xmlns:p14="http://schemas.microsoft.com/office/powerpoint/2010/main" val="1212197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Processors (1)</a:t>
            </a:r>
          </a:p>
        </p:txBody>
      </p:sp>
      <p:pic>
        <p:nvPicPr>
          <p:cNvPr id="6" name="Picture 5" descr="The figure illustrates COMPUTER HARDWARE REVIEW.&#10;Long description is available in notes, press F6&#10;">
            <a:extLst>
              <a:ext uri="{FF2B5EF4-FFF2-40B4-BE49-F238E27FC236}">
                <a16:creationId xmlns:a16="http://schemas.microsoft.com/office/drawing/2014/main" id="{33117D48-F82A-AA21-AE17-308F8463AA3E}"/>
              </a:ext>
            </a:extLst>
          </p:cNvPr>
          <p:cNvPicPr>
            <a:picLocks noChangeAspect="1"/>
          </p:cNvPicPr>
          <p:nvPr/>
        </p:nvPicPr>
        <p:blipFill>
          <a:blip r:embed="rId3"/>
          <a:stretch>
            <a:fillRect/>
          </a:stretch>
        </p:blipFill>
        <p:spPr>
          <a:xfrm>
            <a:off x="2212224" y="1297266"/>
            <a:ext cx="7767552" cy="3298268"/>
          </a:xfrm>
          <a:prstGeom prst="rect">
            <a:avLst/>
          </a:prstGeom>
        </p:spPr>
      </p:pic>
      <p:sp>
        <p:nvSpPr>
          <p:cNvPr id="5" name="Oval 4">
            <a:extLst>
              <a:ext uri="{FF2B5EF4-FFF2-40B4-BE49-F238E27FC236}">
                <a16:creationId xmlns:a16="http://schemas.microsoft.com/office/drawing/2014/main" id="{C30DDF29-C7EF-A685-B8BD-11D4D949D2A1}"/>
              </a:ext>
              <a:ext uri="{C183D7F6-B498-43B3-948B-1728B52AA6E4}">
                <adec:decorative xmlns:adec="http://schemas.microsoft.com/office/drawing/2017/decorative" val="1"/>
              </a:ext>
            </a:extLst>
          </p:cNvPr>
          <p:cNvSpPr/>
          <p:nvPr/>
        </p:nvSpPr>
        <p:spPr>
          <a:xfrm>
            <a:off x="2059379" y="3910609"/>
            <a:ext cx="1360627" cy="1185062"/>
          </a:xfrm>
          <a:prstGeom prst="ellipse">
            <a:avLst/>
          </a:prstGeom>
          <a:noFill/>
          <a:ln w="38100">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676554" y="5461741"/>
            <a:ext cx="6849717"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1.6 Some of the components of a simple personal computer.</a:t>
            </a:r>
          </a:p>
        </p:txBody>
      </p:sp>
    </p:spTree>
    <p:extLst>
      <p:ext uri="{BB962C8B-B14F-4D97-AF65-F5344CB8AC3E}">
        <p14:creationId xmlns:p14="http://schemas.microsoft.com/office/powerpoint/2010/main" val="227727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Processors (2)</a:t>
            </a:r>
          </a:p>
        </p:txBody>
      </p:sp>
      <p:pic>
        <p:nvPicPr>
          <p:cNvPr id="5" name="Picture 4" descr="The figure consists of two parts labeled (a) and (b) that illustrate (a) A three-stage pipeline. (b) A superscalar C P U.&#10;Long description is available in notes, press F6">
            <a:extLst>
              <a:ext uri="{FF2B5EF4-FFF2-40B4-BE49-F238E27FC236}">
                <a16:creationId xmlns:a16="http://schemas.microsoft.com/office/drawing/2014/main" id="{A0B85C7A-5DE8-6B5C-2DDF-2C4421B7E72C}"/>
              </a:ext>
            </a:extLst>
          </p:cNvPr>
          <p:cNvPicPr>
            <a:picLocks noChangeAspect="1"/>
          </p:cNvPicPr>
          <p:nvPr/>
        </p:nvPicPr>
        <p:blipFill>
          <a:blip r:embed="rId3"/>
          <a:stretch>
            <a:fillRect/>
          </a:stretch>
        </p:blipFill>
        <p:spPr>
          <a:xfrm>
            <a:off x="648705" y="1851587"/>
            <a:ext cx="10894590" cy="3249006"/>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026769" y="5462000"/>
            <a:ext cx="6151737"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1.7 (a) A three-stage pipeline. (b) A superscalar </a:t>
            </a:r>
            <a:r>
              <a:rPr lang="en-US" sz="1800" spc="-250" dirty="0">
                <a:solidFill>
                  <a:srgbClr val="000000"/>
                </a:solidFill>
                <a:latin typeface="Arial" panose="020B0604020202020204" pitchFamily="34" charset="0"/>
              </a:rPr>
              <a:t>C P </a:t>
            </a:r>
            <a:r>
              <a:rPr lang="en-US" sz="1800" dirty="0">
                <a:solidFill>
                  <a:srgbClr val="000000"/>
                </a:solidFill>
                <a:latin typeface="Arial" panose="020B0604020202020204" pitchFamily="34" charset="0"/>
              </a:rPr>
              <a:t>U.</a:t>
            </a:r>
          </a:p>
        </p:txBody>
      </p:sp>
    </p:spTree>
    <p:extLst>
      <p:ext uri="{BB962C8B-B14F-4D97-AF65-F5344CB8AC3E}">
        <p14:creationId xmlns:p14="http://schemas.microsoft.com/office/powerpoint/2010/main" val="820136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Memory (1)</a:t>
            </a:r>
          </a:p>
        </p:txBody>
      </p:sp>
      <p:pic>
        <p:nvPicPr>
          <p:cNvPr id="5" name="Picture 4" descr="The figure illustrates (a) A quad-core chip with a shared L2 cache. (b) A quad-core chip with separate L 2 caches.&#10;Long description is available in notes, press F6">
            <a:extLst>
              <a:ext uri="{FF2B5EF4-FFF2-40B4-BE49-F238E27FC236}">
                <a16:creationId xmlns:a16="http://schemas.microsoft.com/office/drawing/2014/main" id="{59D682A6-4FCE-24CE-1D41-2DCA47F0E17B}"/>
              </a:ext>
            </a:extLst>
          </p:cNvPr>
          <p:cNvPicPr>
            <a:picLocks noChangeAspect="1"/>
          </p:cNvPicPr>
          <p:nvPr/>
        </p:nvPicPr>
        <p:blipFill>
          <a:blip r:embed="rId3"/>
          <a:stretch>
            <a:fillRect/>
          </a:stretch>
        </p:blipFill>
        <p:spPr>
          <a:xfrm>
            <a:off x="2752950" y="1099675"/>
            <a:ext cx="6686101" cy="4163357"/>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906531" y="5531105"/>
            <a:ext cx="10387561"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1.8 </a:t>
            </a:r>
            <a:r>
              <a:rPr lang="en-US" altLang="en-US" sz="1800" dirty="0"/>
              <a:t>(a) A quad-core chip with a shared </a:t>
            </a:r>
            <a:r>
              <a:rPr lang="en-US" altLang="en-US" sz="1800" spc="-300" dirty="0"/>
              <a:t>L </a:t>
            </a:r>
            <a:r>
              <a:rPr lang="en-US" altLang="en-US" sz="1800" dirty="0"/>
              <a:t>2 cache. (b) A quad-core chip with separate </a:t>
            </a:r>
            <a:r>
              <a:rPr lang="en-US" altLang="en-US" sz="1800" spc="-300" dirty="0"/>
              <a:t>L </a:t>
            </a:r>
            <a:r>
              <a:rPr lang="en-US" altLang="en-US" sz="1800" dirty="0"/>
              <a:t>2 caches.</a:t>
            </a:r>
          </a:p>
        </p:txBody>
      </p:sp>
    </p:spTree>
    <p:extLst>
      <p:ext uri="{BB962C8B-B14F-4D97-AF65-F5344CB8AC3E}">
        <p14:creationId xmlns:p14="http://schemas.microsoft.com/office/powerpoint/2010/main" val="134220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Memory (2)</a:t>
            </a:r>
          </a:p>
        </p:txBody>
      </p:sp>
      <p:pic>
        <p:nvPicPr>
          <p:cNvPr id="5" name="Picture 4" descr="The figure illustrates a typical memory hierarchy. The numbers are very rough approximations.&#10;Long description is available in notes, press F6">
            <a:extLst>
              <a:ext uri="{FF2B5EF4-FFF2-40B4-BE49-F238E27FC236}">
                <a16:creationId xmlns:a16="http://schemas.microsoft.com/office/drawing/2014/main" id="{7E201AE5-D9E3-8032-D7B9-124523591956}"/>
              </a:ext>
            </a:extLst>
          </p:cNvPr>
          <p:cNvPicPr>
            <a:picLocks noChangeAspect="1"/>
          </p:cNvPicPr>
          <p:nvPr/>
        </p:nvPicPr>
        <p:blipFill>
          <a:blip r:embed="rId3"/>
          <a:stretch>
            <a:fillRect/>
          </a:stretch>
        </p:blipFill>
        <p:spPr>
          <a:xfrm>
            <a:off x="581197" y="1673498"/>
            <a:ext cx="11043268" cy="2736310"/>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830320" y="5529965"/>
            <a:ext cx="8539298"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1.9 </a:t>
            </a:r>
            <a:r>
              <a:rPr lang="en-US" altLang="en-US" sz="1800" dirty="0"/>
              <a:t>A typical memory hierarchy. The numbers are very rough approximations.</a:t>
            </a:r>
          </a:p>
        </p:txBody>
      </p:sp>
    </p:spTree>
    <p:extLst>
      <p:ext uri="{BB962C8B-B14F-4D97-AF65-F5344CB8AC3E}">
        <p14:creationId xmlns:p14="http://schemas.microsoft.com/office/powerpoint/2010/main" val="9917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Memory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84200" y="1093486"/>
            <a:ext cx="11031538" cy="2498564"/>
          </a:xfrm>
        </p:spPr>
        <p:txBody>
          <a:bodyPr wrap="square" lIns="0" tIns="18000" rIns="0" bIns="18000" anchor="ctr" anchorCtr="0">
            <a:spAutoFit/>
          </a:bodyPr>
          <a:lstStyle/>
          <a:p>
            <a:pPr marL="0" indent="0">
              <a:buNone/>
            </a:pPr>
            <a:r>
              <a:rPr lang="en-US" sz="2800" dirty="0">
                <a:solidFill>
                  <a:srgbClr val="000000"/>
                </a:solidFill>
                <a:latin typeface="Arial" panose="020B0604020202020204" pitchFamily="34" charset="0"/>
              </a:rPr>
              <a:t>Caching system issues:</a:t>
            </a:r>
          </a:p>
          <a:p>
            <a:pPr marL="944118" lvl="1" indent="-457200">
              <a:buFont typeface="+mj-lt"/>
              <a:buAutoNum type="arabicPeriod"/>
            </a:pPr>
            <a:r>
              <a:rPr lang="en-US" sz="2800" dirty="0">
                <a:solidFill>
                  <a:srgbClr val="000000"/>
                </a:solidFill>
                <a:latin typeface="Arial" panose="020B0604020202020204" pitchFamily="34" charset="0"/>
              </a:rPr>
              <a:t>When to put a new item into the cache.</a:t>
            </a:r>
          </a:p>
          <a:p>
            <a:pPr marL="944118" lvl="1" indent="-457200">
              <a:buFont typeface="+mj-lt"/>
              <a:buAutoNum type="arabicPeriod"/>
            </a:pPr>
            <a:r>
              <a:rPr lang="en-US" sz="2800" dirty="0">
                <a:solidFill>
                  <a:srgbClr val="000000"/>
                </a:solidFill>
                <a:latin typeface="Arial" panose="020B0604020202020204" pitchFamily="34" charset="0"/>
              </a:rPr>
              <a:t>Which cache line to put the new item in.</a:t>
            </a:r>
          </a:p>
          <a:p>
            <a:pPr marL="944118" lvl="1" indent="-457200">
              <a:buFont typeface="+mj-lt"/>
              <a:buAutoNum type="arabicPeriod"/>
            </a:pPr>
            <a:r>
              <a:rPr lang="en-US" sz="2800" dirty="0">
                <a:solidFill>
                  <a:srgbClr val="000000"/>
                </a:solidFill>
                <a:latin typeface="Arial" panose="020B0604020202020204" pitchFamily="34" charset="0"/>
              </a:rPr>
              <a:t>Which item to remove from the cache when a slot is needed.</a:t>
            </a:r>
          </a:p>
          <a:p>
            <a:pPr marL="944118" lvl="1" indent="-457200">
              <a:buFont typeface="+mj-lt"/>
              <a:buAutoNum type="arabicPeriod"/>
            </a:pPr>
            <a:r>
              <a:rPr lang="en-US" sz="2800" dirty="0">
                <a:solidFill>
                  <a:srgbClr val="000000"/>
                </a:solidFill>
                <a:latin typeface="Arial" panose="020B0604020202020204" pitchFamily="34" charset="0"/>
              </a:rPr>
              <a:t>Where to put a newly evicted item in the larger memory.</a:t>
            </a:r>
          </a:p>
        </p:txBody>
      </p:sp>
      <p:pic>
        <p:nvPicPr>
          <p:cNvPr id="3" name="Picture 2" descr="The figure illustrates a typical memory hierarchy. The numbers are very rough approximations.&#10;Long description is available in notes, press F6">
            <a:extLst>
              <a:ext uri="{FF2B5EF4-FFF2-40B4-BE49-F238E27FC236}">
                <a16:creationId xmlns:a16="http://schemas.microsoft.com/office/drawing/2014/main" id="{4A25BB29-168A-A816-B213-12E5E30D7821}"/>
              </a:ext>
            </a:extLst>
          </p:cNvPr>
          <p:cNvPicPr>
            <a:picLocks noChangeAspect="1"/>
          </p:cNvPicPr>
          <p:nvPr/>
        </p:nvPicPr>
        <p:blipFill>
          <a:blip r:embed="rId3"/>
          <a:stretch>
            <a:fillRect/>
          </a:stretch>
        </p:blipFill>
        <p:spPr>
          <a:xfrm>
            <a:off x="849186" y="3689350"/>
            <a:ext cx="10507290" cy="2603506"/>
          </a:xfrm>
          <a:prstGeom prst="rect">
            <a:avLst/>
          </a:prstGeom>
        </p:spPr>
      </p:pic>
    </p:spTree>
    <p:extLst>
      <p:ext uri="{BB962C8B-B14F-4D97-AF65-F5344CB8AC3E}">
        <p14:creationId xmlns:p14="http://schemas.microsoft.com/office/powerpoint/2010/main" val="3463017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Nonvolatile Storage</a:t>
            </a:r>
            <a:endParaRPr lang="en-US" sz="3400" dirty="0"/>
          </a:p>
        </p:txBody>
      </p:sp>
      <p:pic>
        <p:nvPicPr>
          <p:cNvPr id="5" name="Picture 4" descr="The figure illustrates Structure of a disk drive.&#10;Long description is available in notes, press F6">
            <a:extLst>
              <a:ext uri="{FF2B5EF4-FFF2-40B4-BE49-F238E27FC236}">
                <a16:creationId xmlns:a16="http://schemas.microsoft.com/office/drawing/2014/main" id="{AD481984-5383-C13E-8DFD-2C544B723C97}"/>
              </a:ext>
            </a:extLst>
          </p:cNvPr>
          <p:cNvPicPr>
            <a:picLocks noChangeAspect="1"/>
          </p:cNvPicPr>
          <p:nvPr/>
        </p:nvPicPr>
        <p:blipFill>
          <a:blip r:embed="rId3"/>
          <a:stretch>
            <a:fillRect/>
          </a:stretch>
        </p:blipFill>
        <p:spPr>
          <a:xfrm>
            <a:off x="2433418" y="1106204"/>
            <a:ext cx="7325165" cy="420109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42161" y="5522989"/>
            <a:ext cx="3715617"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1.10 Structure of a disk drive.</a:t>
            </a:r>
          </a:p>
        </p:txBody>
      </p:sp>
    </p:spTree>
    <p:extLst>
      <p:ext uri="{BB962C8B-B14F-4D97-AF65-F5344CB8AC3E}">
        <p14:creationId xmlns:p14="http://schemas.microsoft.com/office/powerpoint/2010/main" val="351137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4A41-3688-2241-BA75-B220DF8B6462}"/>
              </a:ext>
            </a:extLst>
          </p:cNvPr>
          <p:cNvSpPr>
            <a:spLocks noGrp="1"/>
          </p:cNvSpPr>
          <p:nvPr>
            <p:ph type="title"/>
          </p:nvPr>
        </p:nvSpPr>
        <p:spPr>
          <a:xfrm>
            <a:off x="578427" y="214061"/>
            <a:ext cx="10972800" cy="559572"/>
          </a:xfrm>
        </p:spPr>
        <p:txBody>
          <a:bodyPr lIns="0" tIns="18000" rIns="0" bIns="18000" anchor="ctr" anchorCtr="0">
            <a:spAutoFit/>
          </a:bodyPr>
          <a:lstStyle/>
          <a:p>
            <a:r>
              <a:rPr lang="en-US" sz="3400" noProof="0" dirty="0"/>
              <a:t>Solid State Drives (</a:t>
            </a:r>
            <a:r>
              <a:rPr lang="en-US" sz="3400" spc="-500" dirty="0"/>
              <a:t>S </a:t>
            </a:r>
            <a:r>
              <a:rPr lang="en-US" sz="3400" spc="-500" dirty="0" err="1"/>
              <a:t>S</a:t>
            </a:r>
            <a:r>
              <a:rPr lang="en-US" sz="3400" spc="-500" dirty="0"/>
              <a:t> </a:t>
            </a:r>
            <a:r>
              <a:rPr lang="en-US" sz="3400" noProof="0" dirty="0"/>
              <a:t>D)</a:t>
            </a:r>
            <a:endParaRPr lang="en-US" sz="3400" dirty="0"/>
          </a:p>
        </p:txBody>
      </p:sp>
      <p:sp>
        <p:nvSpPr>
          <p:cNvPr id="3" name="Content Placeholder 2">
            <a:extLst>
              <a:ext uri="{FF2B5EF4-FFF2-40B4-BE49-F238E27FC236}">
                <a16:creationId xmlns:a16="http://schemas.microsoft.com/office/drawing/2014/main" id="{F5EAC28E-802D-D82E-E92C-D5E4D9EA8378}"/>
              </a:ext>
            </a:extLst>
          </p:cNvPr>
          <p:cNvSpPr>
            <a:spLocks noGrp="1"/>
          </p:cNvSpPr>
          <p:nvPr>
            <p:ph sz="quarter" idx="13"/>
          </p:nvPr>
        </p:nvSpPr>
        <p:spPr>
          <a:xfrm>
            <a:off x="599209" y="1055580"/>
            <a:ext cx="10972800" cy="898126"/>
          </a:xfrm>
        </p:spPr>
        <p:txBody>
          <a:bodyPr lIns="0" tIns="18000" rIns="0" bIns="18000" anchor="ctr" anchorCtr="0">
            <a:spAutoFit/>
          </a:bodyPr>
          <a:lstStyle/>
          <a:p>
            <a:pPr marL="0" indent="0">
              <a:buNone/>
            </a:pPr>
            <a:r>
              <a:rPr lang="en-US" sz="2800" dirty="0"/>
              <a:t>Often (incorrectly) referred to as disk also. No moving parts, data in electronic(flash) memory. Much faster than magnetic disks.</a:t>
            </a:r>
          </a:p>
        </p:txBody>
      </p:sp>
      <p:pic>
        <p:nvPicPr>
          <p:cNvPr id="8" name="Picture 7" descr="A solid state drive or S S D.">
            <a:extLst>
              <a:ext uri="{FF2B5EF4-FFF2-40B4-BE49-F238E27FC236}">
                <a16:creationId xmlns:a16="http://schemas.microsoft.com/office/drawing/2014/main" id="{6FF93BBF-2199-CF33-CA23-3B92C1B6016C}"/>
              </a:ext>
            </a:extLst>
          </p:cNvPr>
          <p:cNvPicPr>
            <a:picLocks noChangeAspect="1"/>
          </p:cNvPicPr>
          <p:nvPr/>
        </p:nvPicPr>
        <p:blipFill>
          <a:blip r:embed="rId2"/>
          <a:stretch>
            <a:fillRect/>
          </a:stretch>
        </p:blipFill>
        <p:spPr>
          <a:xfrm>
            <a:off x="3658341" y="2139667"/>
            <a:ext cx="4896099" cy="3074536"/>
          </a:xfrm>
          <a:prstGeom prst="rect">
            <a:avLst/>
          </a:prstGeom>
        </p:spPr>
      </p:pic>
      <p:sp>
        <p:nvSpPr>
          <p:cNvPr id="4" name="Content Placeholder 3">
            <a:extLst>
              <a:ext uri="{FF2B5EF4-FFF2-40B4-BE49-F238E27FC236}">
                <a16:creationId xmlns:a16="http://schemas.microsoft.com/office/drawing/2014/main" id="{425CE96B-51D2-7E9D-ADF2-77F1806A70E0}"/>
              </a:ext>
            </a:extLst>
          </p:cNvPr>
          <p:cNvSpPr>
            <a:spLocks noGrp="1"/>
          </p:cNvSpPr>
          <p:nvPr>
            <p:ph sz="quarter" idx="14"/>
          </p:nvPr>
        </p:nvSpPr>
        <p:spPr>
          <a:xfrm>
            <a:off x="3658341" y="5490951"/>
            <a:ext cx="2912918" cy="221018"/>
          </a:xfrm>
        </p:spPr>
        <p:txBody>
          <a:bodyPr wrap="square" lIns="0" tIns="18000" rIns="0" bIns="18000" anchor="ctr" anchorCtr="0">
            <a:spAutoFit/>
          </a:bodyPr>
          <a:lstStyle/>
          <a:p>
            <a:pPr marL="101600" indent="-101600">
              <a:buNone/>
            </a:pPr>
            <a:r>
              <a:rPr lang="en-US" sz="1200" dirty="0" err="1"/>
              <a:t>VikiVector</a:t>
            </a:r>
            <a:r>
              <a:rPr lang="en-US" sz="1200" dirty="0"/>
              <a:t>/Shutterstock </a:t>
            </a:r>
          </a:p>
        </p:txBody>
      </p:sp>
      <p:sp>
        <p:nvSpPr>
          <p:cNvPr id="7" name="Content Placeholder 6">
            <a:extLst>
              <a:ext uri="{FF2B5EF4-FFF2-40B4-BE49-F238E27FC236}">
                <a16:creationId xmlns:a16="http://schemas.microsoft.com/office/drawing/2014/main" id="{C4F7D252-CB08-D757-34D7-32180C92E57D}"/>
              </a:ext>
            </a:extLst>
          </p:cNvPr>
          <p:cNvSpPr>
            <a:spLocks noGrp="1"/>
          </p:cNvSpPr>
          <p:nvPr>
            <p:ph sz="quarter" idx="17"/>
          </p:nvPr>
        </p:nvSpPr>
        <p:spPr>
          <a:xfrm>
            <a:off x="609600" y="6021177"/>
            <a:ext cx="10972800" cy="282573"/>
          </a:xfrm>
        </p:spPr>
        <p:txBody>
          <a:bodyPr lIns="0" tIns="18000" rIns="0" bIns="18000" anchor="ctr" anchorCtr="0">
            <a:spAutoFit/>
          </a:bodyPr>
          <a:lstStyle/>
          <a:p>
            <a:pPr marL="101600" indent="-101600">
              <a:buNone/>
            </a:pPr>
            <a:r>
              <a:rPr lang="en-US" sz="1600" noProof="0" dirty="0">
                <a:solidFill>
                  <a:srgbClr val="000000"/>
                </a:solidFill>
                <a:latin typeface="Arial" panose="020B0604020202020204" pitchFamily="34" charset="0"/>
              </a:rPr>
              <a:t>We will discuss </a:t>
            </a:r>
            <a:r>
              <a:rPr lang="en-US" sz="1600" spc="-250" dirty="0">
                <a:solidFill>
                  <a:srgbClr val="000000"/>
                </a:solidFill>
                <a:latin typeface="Arial" panose="020B0604020202020204" pitchFamily="34" charset="0"/>
              </a:rPr>
              <a:t>S </a:t>
            </a:r>
            <a:r>
              <a:rPr lang="en-US" sz="1600" spc="-250" dirty="0" err="1">
                <a:solidFill>
                  <a:srgbClr val="000000"/>
                </a:solidFill>
                <a:latin typeface="Arial" panose="020B0604020202020204" pitchFamily="34" charset="0"/>
              </a:rPr>
              <a:t>S</a:t>
            </a:r>
            <a:r>
              <a:rPr lang="en-US" sz="1600" spc="-250" dirty="0">
                <a:solidFill>
                  <a:srgbClr val="000000"/>
                </a:solidFill>
                <a:latin typeface="Arial" panose="020B0604020202020204" pitchFamily="34" charset="0"/>
              </a:rPr>
              <a:t> D </a:t>
            </a:r>
            <a:r>
              <a:rPr lang="en-US" sz="1600" noProof="0" dirty="0">
                <a:solidFill>
                  <a:srgbClr val="000000"/>
                </a:solidFill>
                <a:latin typeface="Arial" panose="020B0604020202020204" pitchFamily="34" charset="0"/>
              </a:rPr>
              <a:t>s in more detail later.</a:t>
            </a:r>
          </a:p>
        </p:txBody>
      </p:sp>
    </p:spTree>
    <p:extLst>
      <p:ext uri="{BB962C8B-B14F-4D97-AF65-F5344CB8AC3E}">
        <p14:creationId xmlns:p14="http://schemas.microsoft.com/office/powerpoint/2010/main" val="2649947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84200" y="220504"/>
            <a:ext cx="11031538" cy="559572"/>
          </a:xfrm>
        </p:spPr>
        <p:txBody>
          <a:bodyPr wrap="square" lIns="0" tIns="18000" rIns="0" bIns="18000" anchor="ctr" anchorCtr="0">
            <a:spAutoFit/>
          </a:bodyPr>
          <a:lstStyle/>
          <a:p>
            <a:r>
              <a:rPr lang="en-US" sz="3400" noProof="0" dirty="0"/>
              <a:t>I/O Devices (1)</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84200" y="1099042"/>
            <a:ext cx="11031538" cy="1482901"/>
          </a:xfrm>
        </p:spPr>
        <p:txBody>
          <a:bodyPr wrap="square" lIns="0" tIns="18000" rIns="0" bIns="18000" anchor="ctr" anchorCtr="0">
            <a:spAutoFit/>
          </a:bodyPr>
          <a:lstStyle/>
          <a:p>
            <a:pPr marL="101600" indent="-101600">
              <a:spcBef>
                <a:spcPts val="600"/>
              </a:spcBef>
              <a:buNone/>
            </a:pPr>
            <a:r>
              <a:rPr lang="en-US" sz="2800" dirty="0"/>
              <a:t>Many types of I/O device. </a:t>
            </a:r>
          </a:p>
          <a:p>
            <a:pPr marL="101600" indent="-101600">
              <a:spcBef>
                <a:spcPts val="600"/>
              </a:spcBef>
              <a:buNone/>
            </a:pPr>
            <a:r>
              <a:rPr lang="en-US" sz="2800" dirty="0"/>
              <a:t>Typically consist of 2 parts:</a:t>
            </a:r>
          </a:p>
          <a:p>
            <a:pPr marL="342900" indent="-342900">
              <a:spcBef>
                <a:spcPts val="600"/>
              </a:spcBef>
            </a:pPr>
            <a:r>
              <a:rPr lang="en-US" sz="2800" u="sng" dirty="0"/>
              <a:t>Controller</a:t>
            </a:r>
          </a:p>
        </p:txBody>
      </p:sp>
      <p:sp>
        <p:nvSpPr>
          <p:cNvPr id="4" name="Content Placeholder 3">
            <a:extLst>
              <a:ext uri="{FF2B5EF4-FFF2-40B4-BE49-F238E27FC236}">
                <a16:creationId xmlns:a16="http://schemas.microsoft.com/office/drawing/2014/main" id="{E4996C79-C3F9-7EDC-BA37-70A915A7BEE2}"/>
              </a:ext>
            </a:extLst>
          </p:cNvPr>
          <p:cNvSpPr>
            <a:spLocks noGrp="1"/>
          </p:cNvSpPr>
          <p:nvPr>
            <p:ph sz="quarter" idx="14"/>
          </p:nvPr>
        </p:nvSpPr>
        <p:spPr>
          <a:xfrm>
            <a:off x="603250" y="2665458"/>
            <a:ext cx="11031538" cy="1215169"/>
          </a:xfrm>
        </p:spPr>
        <p:txBody>
          <a:bodyPr wrap="square" lIns="0" tIns="18000" rIns="0" bIns="18000" anchor="ctr" anchorCtr="0">
            <a:spAutoFit/>
          </a:bodyPr>
          <a:lstStyle/>
          <a:p>
            <a:pPr marL="331788" lvl="1" indent="30163">
              <a:buNone/>
            </a:pPr>
            <a:r>
              <a:rPr lang="en-US" sz="2800" dirty="0">
                <a:solidFill>
                  <a:prstClr val="black"/>
                </a:solidFill>
                <a:latin typeface="Arial" panose="020B0604020202020204" pitchFamily="34" charset="0"/>
                <a:ea typeface="+mn-ea"/>
                <a:cs typeface="Arial" panose="020B0604020202020204" pitchFamily="34" charset="0"/>
              </a:rPr>
              <a:t>Chips that control device, receive commands from </a:t>
            </a:r>
            <a:r>
              <a:rPr lang="en-US" sz="2800" spc="-300" dirty="0">
                <a:solidFill>
                  <a:prstClr val="black"/>
                </a:solidFill>
                <a:latin typeface="Arial" panose="020B0604020202020204" pitchFamily="34" charset="0"/>
                <a:ea typeface="+mn-ea"/>
                <a:cs typeface="Arial" panose="020B0604020202020204" pitchFamily="34" charset="0"/>
              </a:rPr>
              <a:t>O </a:t>
            </a:r>
            <a:r>
              <a:rPr lang="en-US" sz="2800" dirty="0">
                <a:solidFill>
                  <a:prstClr val="black"/>
                </a:solidFill>
                <a:latin typeface="Arial" panose="020B0604020202020204" pitchFamily="34" charset="0"/>
                <a:ea typeface="+mn-ea"/>
                <a:cs typeface="Arial" panose="020B0604020202020204" pitchFamily="34" charset="0"/>
              </a:rPr>
              <a:t>S (e.g., to read data) </a:t>
            </a:r>
            <a:br>
              <a:rPr lang="en-US" sz="2800" dirty="0">
                <a:solidFill>
                  <a:prstClr val="black"/>
                </a:solidFill>
                <a:latin typeface="Arial" panose="020B0604020202020204" pitchFamily="34" charset="0"/>
                <a:ea typeface="+mn-ea"/>
                <a:cs typeface="Arial" panose="020B0604020202020204" pitchFamily="34" charset="0"/>
              </a:rPr>
            </a:br>
            <a:r>
              <a:rPr lang="en-US" sz="2800" dirty="0">
                <a:solidFill>
                  <a:prstClr val="black"/>
                </a:solidFill>
                <a:latin typeface="Arial" panose="020B0604020202020204" pitchFamily="34" charset="0"/>
                <a:ea typeface="+mn-ea"/>
                <a:cs typeface="Arial" panose="020B0604020202020204" pitchFamily="34" charset="0"/>
              </a:rPr>
              <a:t>Example: </a:t>
            </a:r>
            <a:r>
              <a:rPr lang="en-US" sz="2800" spc="-300" dirty="0">
                <a:solidFill>
                  <a:prstClr val="black"/>
                </a:solidFill>
                <a:latin typeface="Arial" panose="020B0604020202020204" pitchFamily="34" charset="0"/>
                <a:ea typeface="+mn-ea"/>
                <a:cs typeface="Arial" panose="020B0604020202020204" pitchFamily="34" charset="0"/>
              </a:rPr>
              <a:t>S A T </a:t>
            </a:r>
            <a:r>
              <a:rPr lang="en-US" sz="2800" dirty="0">
                <a:solidFill>
                  <a:prstClr val="black"/>
                </a:solidFill>
                <a:latin typeface="Arial" panose="020B0604020202020204" pitchFamily="34" charset="0"/>
                <a:ea typeface="+mn-ea"/>
                <a:cs typeface="Arial" panose="020B0604020202020204" pitchFamily="34" charset="0"/>
              </a:rPr>
              <a:t>A disk controller</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84200" y="3883812"/>
            <a:ext cx="11031538" cy="467239"/>
          </a:xfrm>
        </p:spPr>
        <p:txBody>
          <a:bodyPr wrap="square" lIns="0" tIns="18000" rIns="0" bIns="18000" anchor="ctr" anchorCtr="0">
            <a:spAutoFit/>
          </a:bodyPr>
          <a:lstStyle/>
          <a:p>
            <a:pPr marL="342900" indent="-342900"/>
            <a:r>
              <a:rPr lang="en-US" sz="2800" u="sng" kern="1200" dirty="0">
                <a:solidFill>
                  <a:prstClr val="black"/>
                </a:solidFill>
                <a:latin typeface="Arial" panose="020B0604020202020204" pitchFamily="34" charset="0"/>
                <a:ea typeface="+mn-ea"/>
                <a:cs typeface="Arial" panose="020B0604020202020204" pitchFamily="34" charset="0"/>
              </a:rPr>
              <a:t>Device itself</a:t>
            </a:r>
            <a:endParaRPr lang="en-US" sz="28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53712A12-6C1A-D379-CC24-58A7DC030361}"/>
              </a:ext>
            </a:extLst>
          </p:cNvPr>
          <p:cNvSpPr>
            <a:spLocks noGrp="1"/>
          </p:cNvSpPr>
          <p:nvPr>
            <p:ph sz="quarter" idx="17"/>
          </p:nvPr>
        </p:nvSpPr>
        <p:spPr>
          <a:xfrm>
            <a:off x="584200" y="4388115"/>
            <a:ext cx="11031538" cy="898126"/>
          </a:xfrm>
        </p:spPr>
        <p:txBody>
          <a:bodyPr wrap="square" lIns="0" tIns="18000" rIns="0" bIns="18000" anchor="ctr" anchorCtr="0">
            <a:spAutoFit/>
          </a:bodyPr>
          <a:lstStyle/>
          <a:p>
            <a:pPr marL="361950" lvl="1" indent="0">
              <a:buNone/>
            </a:pPr>
            <a:r>
              <a:rPr lang="en-US" sz="2800" kern="1200" dirty="0">
                <a:solidFill>
                  <a:prstClr val="black"/>
                </a:solidFill>
                <a:latin typeface="Arial" panose="020B0604020202020204" pitchFamily="34" charset="0"/>
                <a:ea typeface="+mn-ea"/>
                <a:cs typeface="Arial" panose="020B0604020202020204" pitchFamily="34" charset="0"/>
              </a:rPr>
              <a:t>Generally simple interface (so </a:t>
            </a:r>
            <a:r>
              <a:rPr lang="en-US" sz="2800" kern="1200" spc="-300" dirty="0">
                <a:solidFill>
                  <a:prstClr val="black"/>
                </a:solidFill>
                <a:latin typeface="Arial" panose="020B0604020202020204" pitchFamily="34" charset="0"/>
                <a:ea typeface="+mn-ea"/>
                <a:cs typeface="Arial" panose="020B0604020202020204" pitchFamily="34" charset="0"/>
              </a:rPr>
              <a:t>S A T </a:t>
            </a:r>
            <a:r>
              <a:rPr lang="en-US" sz="2800" kern="1200" dirty="0">
                <a:solidFill>
                  <a:prstClr val="black"/>
                </a:solidFill>
                <a:latin typeface="Arial" panose="020B0604020202020204" pitchFamily="34" charset="0"/>
                <a:ea typeface="+mn-ea"/>
                <a:cs typeface="Arial" panose="020B0604020202020204" pitchFamily="34" charset="0"/>
              </a:rPr>
              <a:t>A controller can handle any </a:t>
            </a:r>
            <a:r>
              <a:rPr lang="en-US" sz="2800" kern="1200" spc="-300" dirty="0">
                <a:solidFill>
                  <a:prstClr val="black"/>
                </a:solidFill>
                <a:latin typeface="Arial" panose="020B0604020202020204" pitchFamily="34" charset="0"/>
                <a:ea typeface="+mn-ea"/>
                <a:cs typeface="Arial" panose="020B0604020202020204" pitchFamily="34" charset="0"/>
              </a:rPr>
              <a:t>S A T </a:t>
            </a:r>
            <a:r>
              <a:rPr lang="en-US" sz="2800" kern="1200" dirty="0">
                <a:solidFill>
                  <a:prstClr val="black"/>
                </a:solidFill>
                <a:latin typeface="Arial" panose="020B0604020202020204" pitchFamily="34" charset="0"/>
                <a:ea typeface="+mn-ea"/>
                <a:cs typeface="Arial" panose="020B0604020202020204" pitchFamily="34" charset="0"/>
              </a:rPr>
              <a:t>A disk)</a:t>
            </a:r>
            <a:endParaRPr lang="en-US" sz="2800" b="1"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84200" y="5327577"/>
            <a:ext cx="11031538" cy="984303"/>
          </a:xfrm>
        </p:spPr>
        <p:txBody>
          <a:bodyPr wrap="square" lIns="0" tIns="18000" rIns="0" bIns="18000" anchor="ctr" anchorCtr="0">
            <a:spAutoFit/>
          </a:bodyPr>
          <a:lstStyle/>
          <a:p>
            <a:pPr marL="0" indent="0" fontAlgn="base">
              <a:spcBef>
                <a:spcPct val="20000"/>
              </a:spcBef>
              <a:spcAft>
                <a:spcPct val="0"/>
              </a:spcAft>
              <a:buClrTx/>
              <a:buSzTx/>
              <a:buNone/>
              <a:defRPr/>
            </a:pPr>
            <a:r>
              <a:rPr lang="en-US" sz="2800" u="sng" dirty="0">
                <a:solidFill>
                  <a:prstClr val="black"/>
                </a:solidFill>
                <a:latin typeface="Arial" panose="020B0604020202020204" pitchFamily="34" charset="0"/>
                <a:ea typeface="+mn-ea"/>
                <a:cs typeface="Arial" panose="020B0604020202020204" pitchFamily="34" charset="0"/>
              </a:rPr>
              <a:t>Device driver</a:t>
            </a:r>
            <a:r>
              <a:rPr lang="en-US" sz="2800" dirty="0">
                <a:solidFill>
                  <a:prstClr val="black"/>
                </a:solidFill>
                <a:latin typeface="Arial" panose="020B0604020202020204" pitchFamily="34" charset="0"/>
                <a:ea typeface="+mn-ea"/>
                <a:cs typeface="Arial" panose="020B0604020202020204" pitchFamily="34" charset="0"/>
              </a:rPr>
              <a:t>: </a:t>
            </a:r>
            <a:r>
              <a:rPr lang="en-US" sz="2800" spc="-300" dirty="0">
                <a:solidFill>
                  <a:prstClr val="black"/>
                </a:solidFill>
                <a:latin typeface="Arial" panose="020B0604020202020204" pitchFamily="34" charset="0"/>
                <a:ea typeface="+mn-ea"/>
                <a:cs typeface="Arial" panose="020B0604020202020204" pitchFamily="34" charset="0"/>
              </a:rPr>
              <a:t>O </a:t>
            </a:r>
            <a:r>
              <a:rPr lang="en-US" sz="2800" dirty="0">
                <a:solidFill>
                  <a:prstClr val="black"/>
                </a:solidFill>
                <a:latin typeface="Arial" panose="020B0604020202020204" pitchFamily="34" charset="0"/>
                <a:ea typeface="+mn-ea"/>
                <a:cs typeface="Arial" panose="020B0604020202020204" pitchFamily="34" charset="0"/>
              </a:rPr>
              <a:t>S component that talks to controller</a:t>
            </a:r>
          </a:p>
          <a:p>
            <a:pPr marL="0" indent="0" fontAlgn="base">
              <a:spcBef>
                <a:spcPct val="200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One for each type of device controller</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04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84200" y="233204"/>
            <a:ext cx="11031538" cy="559572"/>
          </a:xfrm>
        </p:spPr>
        <p:txBody>
          <a:bodyPr wrap="square" lIns="0" tIns="18000" rIns="0" bIns="18000" anchor="ctr" anchorCtr="0">
            <a:spAutoFit/>
          </a:bodyPr>
          <a:lstStyle/>
          <a:p>
            <a:r>
              <a:rPr lang="en-US" sz="3400" noProof="0" dirty="0"/>
              <a:t>I/O Devices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84203" y="1101382"/>
            <a:ext cx="11019030" cy="3006395"/>
          </a:xfrm>
        </p:spPr>
        <p:txBody>
          <a:bodyPr wrap="square" lIns="0" tIns="18000" rIns="0" bIns="18000" anchor="ctr" anchorCtr="0">
            <a:spAutoFit/>
          </a:bodyPr>
          <a:lstStyle/>
          <a:p>
            <a:pPr marL="101600" indent="-101600">
              <a:spcBef>
                <a:spcPts val="600"/>
              </a:spcBef>
              <a:buNone/>
            </a:pPr>
            <a:r>
              <a:rPr lang="en-US" sz="2800" dirty="0"/>
              <a:t>Device driver communicates with controller via registers</a:t>
            </a:r>
          </a:p>
          <a:p>
            <a:pPr marL="101600" indent="-101600">
              <a:spcBef>
                <a:spcPts val="600"/>
              </a:spcBef>
              <a:buNone/>
            </a:pPr>
            <a:r>
              <a:rPr lang="en-US" sz="2800" dirty="0"/>
              <a:t>Example: disk controller may have registers for </a:t>
            </a:r>
          </a:p>
          <a:p>
            <a:pPr marL="342900" indent="-342900">
              <a:spcBef>
                <a:spcPts val="600"/>
              </a:spcBef>
            </a:pPr>
            <a:r>
              <a:rPr lang="en-US" sz="2800" dirty="0"/>
              <a:t>disk address,</a:t>
            </a:r>
          </a:p>
          <a:p>
            <a:pPr marL="342900" indent="-342900">
              <a:spcBef>
                <a:spcPts val="600"/>
              </a:spcBef>
            </a:pPr>
            <a:r>
              <a:rPr lang="en-US" sz="2800" dirty="0"/>
              <a:t>memory address </a:t>
            </a:r>
          </a:p>
          <a:p>
            <a:pPr marL="342900" indent="-342900">
              <a:spcBef>
                <a:spcPts val="600"/>
              </a:spcBef>
            </a:pPr>
            <a:r>
              <a:rPr lang="en-US" sz="2800" dirty="0"/>
              <a:t>sector count</a:t>
            </a:r>
          </a:p>
          <a:p>
            <a:pPr marL="342900" indent="-342900">
              <a:spcBef>
                <a:spcPts val="600"/>
              </a:spcBef>
            </a:pPr>
            <a:r>
              <a:rPr lang="en-US" sz="2800" dirty="0"/>
              <a:t>direction (read or write)</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84200" y="4246352"/>
            <a:ext cx="11031538" cy="1846078"/>
          </a:xfrm>
        </p:spPr>
        <p:txBody>
          <a:bodyPr wrap="square" lIns="0" tIns="18000" rIns="0" bIns="18000" anchor="ctr" anchorCtr="0">
            <a:spAutoFit/>
          </a:bodyPr>
          <a:lstStyle/>
          <a:p>
            <a:pPr marL="0" indent="0" fontAlgn="base">
              <a:spcBef>
                <a:spcPct val="200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Device registers are either accessed using special instructions (e.g., IN/OUT). or mapped in the </a:t>
            </a:r>
            <a:r>
              <a:rPr lang="en-US" sz="2800" spc="-300" dirty="0">
                <a:solidFill>
                  <a:prstClr val="black"/>
                </a:solidFill>
                <a:latin typeface="Arial" panose="020B0604020202020204" pitchFamily="34" charset="0"/>
                <a:ea typeface="+mn-ea"/>
                <a:cs typeface="Arial" panose="020B0604020202020204" pitchFamily="34" charset="0"/>
              </a:rPr>
              <a:t>O </a:t>
            </a:r>
            <a:r>
              <a:rPr lang="en-US" sz="2800" dirty="0">
                <a:solidFill>
                  <a:prstClr val="black"/>
                </a:solidFill>
                <a:latin typeface="Arial" panose="020B0604020202020204" pitchFamily="34" charset="0"/>
                <a:ea typeface="+mn-ea"/>
                <a:cs typeface="Arial" panose="020B0604020202020204" pitchFamily="34" charset="0"/>
              </a:rPr>
              <a:t>S’ address space (the addresses it can use).</a:t>
            </a:r>
          </a:p>
          <a:p>
            <a:pPr marL="0" indent="0" fontAlgn="base">
              <a:spcBef>
                <a:spcPct val="200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The collection of device registers forms the </a:t>
            </a:r>
            <a:r>
              <a:rPr lang="en-US" sz="2800" b="1" dirty="0">
                <a:solidFill>
                  <a:prstClr val="black"/>
                </a:solidFill>
                <a:latin typeface="Arial" panose="020B0604020202020204" pitchFamily="34" charset="0"/>
                <a:ea typeface="+mn-ea"/>
                <a:cs typeface="Arial" panose="020B0604020202020204" pitchFamily="34" charset="0"/>
              </a:rPr>
              <a:t>I/O Port Space</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582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84200" y="224578"/>
            <a:ext cx="11031538" cy="559572"/>
          </a:xfrm>
        </p:spPr>
        <p:txBody>
          <a:bodyPr wrap="square" lIns="0" tIns="18000" rIns="0" bIns="18000" anchor="ctr" anchorCtr="0">
            <a:spAutoFit/>
          </a:bodyPr>
          <a:lstStyle/>
          <a:p>
            <a:r>
              <a:rPr lang="en-US" sz="3400" dirty="0"/>
              <a:t>I/O Devices (3)</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84200" y="1104272"/>
            <a:ext cx="11031538" cy="1990733"/>
          </a:xfrm>
        </p:spPr>
        <p:txBody>
          <a:bodyPr wrap="square" lIns="0" tIns="18000" rIns="0" bIns="18000" anchor="ctr" anchorCtr="0">
            <a:spAutoFit/>
          </a:bodyPr>
          <a:lstStyle/>
          <a:p>
            <a:pPr marL="101600" indent="-101600">
              <a:spcBef>
                <a:spcPts val="600"/>
              </a:spcBef>
              <a:buNone/>
            </a:pPr>
            <a:r>
              <a:rPr lang="en-US" sz="2800" dirty="0"/>
              <a:t>To perform I/O:</a:t>
            </a:r>
          </a:p>
          <a:p>
            <a:pPr marL="342900" indent="-342900">
              <a:spcBef>
                <a:spcPts val="600"/>
              </a:spcBef>
            </a:pPr>
            <a:r>
              <a:rPr lang="en-US" sz="2800" dirty="0"/>
              <a:t>Process executes system call</a:t>
            </a:r>
          </a:p>
          <a:p>
            <a:pPr marL="342900" indent="-342900">
              <a:spcBef>
                <a:spcPts val="600"/>
              </a:spcBef>
            </a:pPr>
            <a:r>
              <a:rPr lang="en-US" sz="2800" dirty="0"/>
              <a:t>Kernel makes a call to driver</a:t>
            </a:r>
          </a:p>
          <a:p>
            <a:pPr marL="342900" indent="-342900">
              <a:spcBef>
                <a:spcPts val="600"/>
              </a:spcBef>
            </a:pPr>
            <a:r>
              <a:rPr lang="en-US" sz="2800" dirty="0"/>
              <a:t>Driver starts I/O</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84200" y="3305775"/>
            <a:ext cx="11031538" cy="1497730"/>
          </a:xfrm>
        </p:spPr>
        <p:txBody>
          <a:bodyPr wrap="square" lIns="0" tIns="18000" rIns="0" bIns="18000" anchor="ctr" anchorCtr="0">
            <a:spAutoFit/>
          </a:bodyPr>
          <a:lstStyle/>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and either polls device to see if it is done (busy waiting)</a:t>
            </a:r>
          </a:p>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or asks device generate an interrupt when it is done (and returns)</a:t>
            </a:r>
          </a:p>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more advanced: make use of special hardware – </a:t>
            </a:r>
            <a:r>
              <a:rPr lang="en-US" sz="2800" spc="-300" dirty="0">
                <a:solidFill>
                  <a:prstClr val="black"/>
                </a:solidFill>
                <a:latin typeface="Arial" panose="020B0604020202020204" pitchFamily="34" charset="0"/>
                <a:ea typeface="+mn-ea"/>
                <a:cs typeface="Arial" panose="020B0604020202020204" pitchFamily="34" charset="0"/>
              </a:rPr>
              <a:t>D M </a:t>
            </a:r>
            <a:r>
              <a:rPr lang="en-US" sz="2800" dirty="0">
                <a:solidFill>
                  <a:prstClr val="black"/>
                </a:solidFill>
                <a:latin typeface="Arial" panose="020B0604020202020204" pitchFamily="34" charset="0"/>
                <a:ea typeface="+mn-ea"/>
                <a:cs typeface="Arial" panose="020B0604020202020204" pitchFamily="34" charset="0"/>
              </a:rPr>
              <a:t>A (later)</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034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6263" y="208341"/>
            <a:ext cx="11039475" cy="559572"/>
          </a:xfrm>
        </p:spPr>
        <p:txBody>
          <a:bodyPr wrap="square" lIns="0" tIns="18000" rIns="0" bIns="18000" anchor="ctr" anchorCtr="0">
            <a:spAutoFit/>
          </a:bodyPr>
          <a:lstStyle/>
          <a:p>
            <a:r>
              <a:rPr lang="en-US" sz="3400" noProof="0" dirty="0"/>
              <a:t>Components of a Modern Computer (2)</a:t>
            </a:r>
          </a:p>
        </p:txBody>
      </p:sp>
      <p:pic>
        <p:nvPicPr>
          <p:cNvPr id="4" name="Picture 3" descr="The figure illustrates a schematic where the operating system fits in.&#10;Long description is available in notes, press F6">
            <a:extLst>
              <a:ext uri="{FF2B5EF4-FFF2-40B4-BE49-F238E27FC236}">
                <a16:creationId xmlns:a16="http://schemas.microsoft.com/office/drawing/2014/main" id="{565787B9-A648-0ADA-6DDD-FFA7BF7A589E}"/>
              </a:ext>
            </a:extLst>
          </p:cNvPr>
          <p:cNvPicPr>
            <a:picLocks noChangeAspect="1"/>
          </p:cNvPicPr>
          <p:nvPr/>
        </p:nvPicPr>
        <p:blipFill>
          <a:blip r:embed="rId3"/>
          <a:stretch>
            <a:fillRect/>
          </a:stretch>
        </p:blipFill>
        <p:spPr>
          <a:xfrm>
            <a:off x="2387920" y="1125096"/>
            <a:ext cx="7416167" cy="408027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78271" y="5461937"/>
            <a:ext cx="4635459" cy="313350"/>
          </a:xfrm>
        </p:spPr>
        <p:txBody>
          <a:bodyPr wrap="square" lIns="0" tIns="18000" rIns="0" bIns="18000" anchor="ctr" anchorCtr="0">
            <a:spAutoFit/>
          </a:bodyPr>
          <a:lstStyle/>
          <a:p>
            <a:pPr marL="0" indent="0">
              <a:buNone/>
            </a:pPr>
            <a:r>
              <a:rPr lang="en-US" sz="1800" dirty="0"/>
              <a:t>Figure 1.1 Where the operating system fits in.</a:t>
            </a:r>
          </a:p>
        </p:txBody>
      </p:sp>
    </p:spTree>
    <p:extLst>
      <p:ext uri="{BB962C8B-B14F-4D97-AF65-F5344CB8AC3E}">
        <p14:creationId xmlns:p14="http://schemas.microsoft.com/office/powerpoint/2010/main" val="216186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34678"/>
            <a:ext cx="11031538" cy="559572"/>
          </a:xfrm>
        </p:spPr>
        <p:txBody>
          <a:bodyPr wrap="square" lIns="0" tIns="18000" rIns="0" bIns="18000" anchor="ctr" anchorCtr="0">
            <a:spAutoFit/>
          </a:bodyPr>
          <a:lstStyle/>
          <a:p>
            <a:r>
              <a:rPr lang="en-US" sz="3400" dirty="0"/>
              <a:t>I/O Devices (4)</a:t>
            </a:r>
          </a:p>
        </p:txBody>
      </p:sp>
      <p:pic>
        <p:nvPicPr>
          <p:cNvPr id="6" name="Picture 5" descr="A block diagram titled using interrupts shows the flow of signals between the I or O devices and getting an interrupt.&#10;Long description is available in notes, press F6">
            <a:extLst>
              <a:ext uri="{FF2B5EF4-FFF2-40B4-BE49-F238E27FC236}">
                <a16:creationId xmlns:a16="http://schemas.microsoft.com/office/drawing/2014/main" id="{19B79164-7E5E-F76D-752D-FF708B5E0331}"/>
              </a:ext>
            </a:extLst>
          </p:cNvPr>
          <p:cNvPicPr>
            <a:picLocks noChangeAspect="1"/>
          </p:cNvPicPr>
          <p:nvPr/>
        </p:nvPicPr>
        <p:blipFill>
          <a:blip r:embed="rId3"/>
          <a:stretch>
            <a:fillRect/>
          </a:stretch>
        </p:blipFill>
        <p:spPr>
          <a:xfrm>
            <a:off x="2889164" y="1035563"/>
            <a:ext cx="6429551" cy="4240766"/>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350659" y="5526236"/>
            <a:ext cx="7509331" cy="313350"/>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1800" dirty="0">
                <a:solidFill>
                  <a:srgbClr val="000000"/>
                </a:solidFill>
                <a:latin typeface="Arial" panose="020B0604020202020204" pitchFamily="34" charset="0"/>
                <a:cs typeface="Arial" panose="020B0604020202020204" pitchFamily="34" charset="0"/>
              </a:rPr>
              <a:t>Figure 1.11 (a) The steps in starting an I/O device and getting an interrupt. </a:t>
            </a:r>
          </a:p>
        </p:txBody>
      </p:sp>
    </p:spTree>
    <p:extLst>
      <p:ext uri="{BB962C8B-B14F-4D97-AF65-F5344CB8AC3E}">
        <p14:creationId xmlns:p14="http://schemas.microsoft.com/office/powerpoint/2010/main" val="322845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21978"/>
            <a:ext cx="11031538" cy="559572"/>
          </a:xfrm>
        </p:spPr>
        <p:txBody>
          <a:bodyPr wrap="square" lIns="0" tIns="18000" rIns="0" bIns="18000" anchor="ctr" anchorCtr="0">
            <a:spAutoFit/>
          </a:bodyPr>
          <a:lstStyle/>
          <a:p>
            <a:r>
              <a:rPr lang="en-US" sz="3400" dirty="0"/>
              <a:t>I/O Devices (5)</a:t>
            </a:r>
          </a:p>
        </p:txBody>
      </p:sp>
      <p:pic>
        <p:nvPicPr>
          <p:cNvPr id="6" name="Picture 5" descr="A figure illustrates interrupt processing, which involves taking the interrupt, running the interrupt handler, and returning to the user program.&#10;Long description is available in notes, press F6&#10;">
            <a:extLst>
              <a:ext uri="{FF2B5EF4-FFF2-40B4-BE49-F238E27FC236}">
                <a16:creationId xmlns:a16="http://schemas.microsoft.com/office/drawing/2014/main" id="{5CD1F30A-39ED-00A6-9D7E-9EC5EFC79088}"/>
              </a:ext>
            </a:extLst>
          </p:cNvPr>
          <p:cNvPicPr>
            <a:picLocks noChangeAspect="1"/>
          </p:cNvPicPr>
          <p:nvPr/>
        </p:nvPicPr>
        <p:blipFill>
          <a:blip r:embed="rId3"/>
          <a:stretch>
            <a:fillRect/>
          </a:stretch>
        </p:blipFill>
        <p:spPr>
          <a:xfrm>
            <a:off x="2827459" y="1037012"/>
            <a:ext cx="6552956" cy="4247463"/>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845337" y="5543892"/>
            <a:ext cx="6507890" cy="590349"/>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1800" dirty="0">
                <a:solidFill>
                  <a:srgbClr val="000000"/>
                </a:solidFill>
                <a:latin typeface="Arial" panose="020B0604020202020204" pitchFamily="34" charset="0"/>
                <a:cs typeface="Arial" panose="020B0604020202020204" pitchFamily="34" charset="0"/>
              </a:rPr>
              <a:t>Figure 1.11 (b) Interrupt processing involves taking the interrupt, running the interrupt handler, and returning to the user program.</a:t>
            </a:r>
          </a:p>
        </p:txBody>
      </p:sp>
    </p:spTree>
    <p:extLst>
      <p:ext uri="{BB962C8B-B14F-4D97-AF65-F5344CB8AC3E}">
        <p14:creationId xmlns:p14="http://schemas.microsoft.com/office/powerpoint/2010/main" val="1041034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84200" y="217426"/>
            <a:ext cx="11031538" cy="559572"/>
          </a:xfrm>
        </p:spPr>
        <p:txBody>
          <a:bodyPr wrap="square" lIns="0" tIns="18000" rIns="0" bIns="18000" anchor="ctr" anchorCtr="0">
            <a:spAutoFit/>
          </a:bodyPr>
          <a:lstStyle/>
          <a:p>
            <a:r>
              <a:rPr lang="en-US" sz="3400" noProof="0" dirty="0"/>
              <a:t>Buses</a:t>
            </a:r>
          </a:p>
        </p:txBody>
      </p:sp>
      <p:pic>
        <p:nvPicPr>
          <p:cNvPr id="5" name="Picture 4" descr="The figure illustrates the structure of a large x86 system.&#10;Long description is available in notes, press F6">
            <a:extLst>
              <a:ext uri="{FF2B5EF4-FFF2-40B4-BE49-F238E27FC236}">
                <a16:creationId xmlns:a16="http://schemas.microsoft.com/office/drawing/2014/main" id="{53AD5FA8-64D6-B2E9-4ACF-34E83ECAC3A5}"/>
              </a:ext>
            </a:extLst>
          </p:cNvPr>
          <p:cNvPicPr>
            <a:picLocks noChangeAspect="1"/>
          </p:cNvPicPr>
          <p:nvPr/>
        </p:nvPicPr>
        <p:blipFill>
          <a:blip r:embed="rId3"/>
          <a:stretch>
            <a:fillRect/>
          </a:stretch>
        </p:blipFill>
        <p:spPr>
          <a:xfrm>
            <a:off x="3020401" y="1116858"/>
            <a:ext cx="6151198" cy="411629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3027217" y="5545050"/>
            <a:ext cx="6147605" cy="590349"/>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1800" dirty="0">
                <a:solidFill>
                  <a:srgbClr val="000000"/>
                </a:solidFill>
                <a:latin typeface="Arial" panose="020B0604020202020204" pitchFamily="34" charset="0"/>
                <a:cs typeface="Arial" panose="020B0604020202020204" pitchFamily="34" charset="0"/>
              </a:rPr>
              <a:t>Figure 1.12 The structure of a large </a:t>
            </a:r>
            <a:r>
              <a:rPr lang="en-US" altLang="en-NL" sz="1800" spc="-300" dirty="0">
                <a:solidFill>
                  <a:srgbClr val="000000"/>
                </a:solidFill>
                <a:latin typeface="Arial" panose="020B0604020202020204" pitchFamily="34" charset="0"/>
                <a:cs typeface="Arial" panose="020B0604020202020204" pitchFamily="34" charset="0"/>
              </a:rPr>
              <a:t>x 8 </a:t>
            </a:r>
            <a:r>
              <a:rPr lang="en-US" altLang="en-NL" sz="1800" dirty="0">
                <a:solidFill>
                  <a:srgbClr val="000000"/>
                </a:solidFill>
                <a:latin typeface="Arial" panose="020B0604020202020204" pitchFamily="34" charset="0"/>
                <a:cs typeface="Arial" panose="020B0604020202020204" pitchFamily="34" charset="0"/>
              </a:rPr>
              <a:t>6 system: many buses  (e.g., cache, memory, </a:t>
            </a:r>
            <a:r>
              <a:rPr lang="en-US" altLang="en-NL" sz="1800" spc="-250" dirty="0">
                <a:solidFill>
                  <a:srgbClr val="000000"/>
                </a:solidFill>
                <a:latin typeface="Arial" panose="020B0604020202020204" pitchFamily="34" charset="0"/>
                <a:cs typeface="Arial" panose="020B0604020202020204" pitchFamily="34" charset="0"/>
              </a:rPr>
              <a:t>P C I </a:t>
            </a:r>
            <a:r>
              <a:rPr lang="en-US" altLang="en-NL" sz="1800" dirty="0">
                <a:solidFill>
                  <a:srgbClr val="000000"/>
                </a:solidFill>
                <a:latin typeface="Arial" panose="020B0604020202020204" pitchFamily="34" charset="0"/>
                <a:cs typeface="Arial" panose="020B0604020202020204" pitchFamily="34" charset="0"/>
              </a:rPr>
              <a:t>e, </a:t>
            </a:r>
            <a:r>
              <a:rPr lang="en-US" altLang="en-NL" sz="1800" spc="-250" dirty="0">
                <a:solidFill>
                  <a:srgbClr val="000000"/>
                </a:solidFill>
                <a:latin typeface="Arial" panose="020B0604020202020204" pitchFamily="34" charset="0"/>
                <a:cs typeface="Arial" panose="020B0604020202020204" pitchFamily="34" charset="0"/>
              </a:rPr>
              <a:t>U S </a:t>
            </a:r>
            <a:r>
              <a:rPr lang="en-US" altLang="en-NL" sz="1800" dirty="0">
                <a:solidFill>
                  <a:srgbClr val="000000"/>
                </a:solidFill>
                <a:latin typeface="Arial" panose="020B0604020202020204" pitchFamily="34" charset="0"/>
                <a:cs typeface="Arial" panose="020B0604020202020204" pitchFamily="34" charset="0"/>
              </a:rPr>
              <a:t>B, </a:t>
            </a:r>
            <a:r>
              <a:rPr lang="en-US" altLang="en-NL" sz="1800" spc="-250" dirty="0">
                <a:solidFill>
                  <a:srgbClr val="000000"/>
                </a:solidFill>
                <a:latin typeface="Arial" panose="020B0604020202020204" pitchFamily="34" charset="0"/>
                <a:cs typeface="Arial" panose="020B0604020202020204" pitchFamily="34" charset="0"/>
              </a:rPr>
              <a:t>S A T </a:t>
            </a:r>
            <a:r>
              <a:rPr lang="en-US" altLang="en-NL" sz="1800" dirty="0">
                <a:solidFill>
                  <a:srgbClr val="000000"/>
                </a:solidFill>
                <a:latin typeface="Arial" panose="020B0604020202020204" pitchFamily="34" charset="0"/>
                <a:cs typeface="Arial" panose="020B0604020202020204" pitchFamily="34" charset="0"/>
              </a:rPr>
              <a:t>A, and </a:t>
            </a:r>
            <a:r>
              <a:rPr lang="en-US" altLang="en-NL" sz="1800" spc="-250" dirty="0">
                <a:solidFill>
                  <a:srgbClr val="000000"/>
                </a:solidFill>
                <a:latin typeface="Arial" panose="020B0604020202020204" pitchFamily="34" charset="0"/>
                <a:cs typeface="Arial" panose="020B0604020202020204" pitchFamily="34" charset="0"/>
              </a:rPr>
              <a:t>D M </a:t>
            </a:r>
            <a:r>
              <a:rPr lang="en-US" altLang="en-NL" sz="1800" dirty="0">
                <a:solidFill>
                  <a:srgbClr val="000000"/>
                </a:solidFill>
                <a:latin typeface="Arial" panose="020B0604020202020204" pitchFamily="34" charset="0"/>
                <a:cs typeface="Arial" panose="020B0604020202020204" pitchFamily="34" charset="0"/>
              </a:rPr>
              <a:t>I)</a:t>
            </a:r>
          </a:p>
        </p:txBody>
      </p:sp>
    </p:spTree>
    <p:extLst>
      <p:ext uri="{BB962C8B-B14F-4D97-AF65-F5344CB8AC3E}">
        <p14:creationId xmlns:p14="http://schemas.microsoft.com/office/powerpoint/2010/main" val="524977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84200" y="215952"/>
            <a:ext cx="11031538" cy="559572"/>
          </a:xfrm>
        </p:spPr>
        <p:txBody>
          <a:bodyPr wrap="square" lIns="0" tIns="18000" rIns="0" bIns="18000" anchor="ctr" anchorCtr="0">
            <a:spAutoFit/>
          </a:bodyPr>
          <a:lstStyle/>
          <a:p>
            <a:r>
              <a:rPr lang="en-US" sz="3400" noProof="0" dirty="0"/>
              <a:t>Booting (</a:t>
            </a:r>
            <a:r>
              <a:rPr lang="en-US" sz="3400" spc="-500" dirty="0"/>
              <a:t>U E F </a:t>
            </a:r>
            <a:r>
              <a:rPr lang="en-US" sz="3400" noProof="0" dirty="0"/>
              <a:t>I)</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84200" y="989392"/>
            <a:ext cx="11031538" cy="2560119"/>
          </a:xfrm>
        </p:spPr>
        <p:txBody>
          <a:bodyPr wrap="square" lIns="0" tIns="18000" rIns="0" bIns="18000" anchor="ctr" anchorCtr="0">
            <a:spAutoFit/>
          </a:bodyPr>
          <a:lstStyle/>
          <a:p>
            <a:pPr marL="0" indent="0">
              <a:spcBef>
                <a:spcPts val="600"/>
              </a:spcBef>
              <a:buNone/>
            </a:pPr>
            <a:r>
              <a:rPr lang="en-US" sz="2400" dirty="0"/>
              <a:t>Flash memory on motherboard contains firmware (a.k.a. </a:t>
            </a:r>
            <a:r>
              <a:rPr lang="en-US" sz="2400" spc="-300" dirty="0"/>
              <a:t>B I O </a:t>
            </a:r>
            <a:r>
              <a:rPr lang="en-US" sz="2400" dirty="0"/>
              <a:t>S)</a:t>
            </a:r>
          </a:p>
          <a:p>
            <a:pPr marL="0" indent="0">
              <a:spcBef>
                <a:spcPts val="600"/>
              </a:spcBef>
              <a:buNone/>
            </a:pPr>
            <a:r>
              <a:rPr lang="en-US" sz="2400" dirty="0"/>
              <a:t>After pressing power button, </a:t>
            </a:r>
            <a:r>
              <a:rPr lang="en-US" sz="2400" spc="-300" dirty="0"/>
              <a:t>C P </a:t>
            </a:r>
            <a:r>
              <a:rPr lang="en-US" sz="2400" dirty="0"/>
              <a:t>U executes </a:t>
            </a:r>
            <a:r>
              <a:rPr lang="en-US" sz="2400" spc="-300" dirty="0"/>
              <a:t>B I O </a:t>
            </a:r>
            <a:r>
              <a:rPr lang="en-US" sz="2400" dirty="0"/>
              <a:t>S which</a:t>
            </a:r>
          </a:p>
          <a:p>
            <a:pPr marL="342900" indent="-342900">
              <a:spcBef>
                <a:spcPts val="600"/>
              </a:spcBef>
            </a:pPr>
            <a:r>
              <a:rPr lang="en-US" sz="2400" dirty="0"/>
              <a:t>Initializes </a:t>
            </a:r>
            <a:r>
              <a:rPr lang="en-US" sz="2400" spc="-300" dirty="0"/>
              <a:t>R A </a:t>
            </a:r>
            <a:r>
              <a:rPr lang="en-US" sz="2400" dirty="0"/>
              <a:t>M and other resources</a:t>
            </a:r>
          </a:p>
          <a:p>
            <a:pPr marL="342900" indent="-342900">
              <a:spcBef>
                <a:spcPts val="600"/>
              </a:spcBef>
            </a:pPr>
            <a:r>
              <a:rPr lang="en-US" sz="2400" dirty="0"/>
              <a:t>Scans </a:t>
            </a:r>
            <a:r>
              <a:rPr lang="en-US" sz="2400" spc="-300" dirty="0"/>
              <a:t>P C </a:t>
            </a:r>
            <a:r>
              <a:rPr lang="en-US" sz="2400" dirty="0"/>
              <a:t>I/</a:t>
            </a:r>
            <a:r>
              <a:rPr lang="en-US" sz="2400" spc="-300" dirty="0"/>
              <a:t>P C I </a:t>
            </a:r>
            <a:r>
              <a:rPr lang="en-US" sz="2400" dirty="0"/>
              <a:t>e buses and initializes devices</a:t>
            </a:r>
          </a:p>
          <a:p>
            <a:pPr marL="342900" indent="-342900">
              <a:spcBef>
                <a:spcPts val="600"/>
              </a:spcBef>
            </a:pPr>
            <a:r>
              <a:rPr lang="en-US" sz="2400" dirty="0"/>
              <a:t>Sets up the runtime firmware for critical services (e.g., low-level I/O) to be used by the system after booting</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84200" y="3604408"/>
            <a:ext cx="11031538" cy="851959"/>
          </a:xfrm>
        </p:spPr>
        <p:txBody>
          <a:bodyPr wrap="square" lIns="0" tIns="18000" rIns="0" bIns="18000" anchor="ctr" anchorCtr="0">
            <a:spAutoFit/>
          </a:bodyPr>
          <a:lstStyle/>
          <a:p>
            <a:pPr marL="0" indent="0">
              <a:spcBef>
                <a:spcPts val="600"/>
              </a:spcBef>
              <a:buNone/>
            </a:pPr>
            <a:r>
              <a:rPr lang="en-US" sz="2400" kern="1200" spc="-300" dirty="0">
                <a:solidFill>
                  <a:prstClr val="black"/>
                </a:solidFill>
                <a:latin typeface="Arial" panose="020B0604020202020204" pitchFamily="34" charset="0"/>
                <a:ea typeface="+mn-ea"/>
                <a:cs typeface="Arial" panose="020B0604020202020204" pitchFamily="34" charset="0"/>
              </a:rPr>
              <a:t>B I O </a:t>
            </a:r>
            <a:r>
              <a:rPr lang="en-US" sz="2400" kern="1200" dirty="0">
                <a:solidFill>
                  <a:prstClr val="black"/>
                </a:solidFill>
                <a:latin typeface="Arial" panose="020B0604020202020204" pitchFamily="34" charset="0"/>
                <a:ea typeface="+mn-ea"/>
                <a:cs typeface="Arial" panose="020B0604020202020204" pitchFamily="34" charset="0"/>
              </a:rPr>
              <a:t>S looks for location of partition table on second sector of boot device</a:t>
            </a:r>
          </a:p>
          <a:p>
            <a:pPr marL="342900" indent="-342900">
              <a:spcBef>
                <a:spcPts val="600"/>
              </a:spcBef>
            </a:pPr>
            <a:r>
              <a:rPr lang="en-US" sz="2400" kern="1200" dirty="0">
                <a:solidFill>
                  <a:prstClr val="black"/>
                </a:solidFill>
                <a:latin typeface="Arial" panose="020B0604020202020204" pitchFamily="34" charset="0"/>
                <a:ea typeface="+mn-ea"/>
                <a:cs typeface="Arial" panose="020B0604020202020204" pitchFamily="34" charset="0"/>
              </a:rPr>
              <a:t>Contains locations of other partitions </a:t>
            </a:r>
            <a:endParaRPr lang="en-US" sz="24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53712A12-6C1A-D379-CC24-58A7DC030361}"/>
              </a:ext>
            </a:extLst>
          </p:cNvPr>
          <p:cNvSpPr>
            <a:spLocks noGrp="1"/>
          </p:cNvSpPr>
          <p:nvPr>
            <p:ph sz="quarter" idx="17"/>
          </p:nvPr>
        </p:nvSpPr>
        <p:spPr>
          <a:xfrm>
            <a:off x="584200" y="4556616"/>
            <a:ext cx="11031538" cy="1221291"/>
          </a:xfrm>
        </p:spPr>
        <p:txBody>
          <a:bodyPr wrap="square" lIns="0" tIns="18000" rIns="0" bIns="18000" anchor="ctr" anchorCtr="0">
            <a:spAutoFit/>
          </a:bodyPr>
          <a:lstStyle/>
          <a:p>
            <a:pPr marL="0" indent="-486918">
              <a:spcBef>
                <a:spcPts val="600"/>
              </a:spcBef>
              <a:buNone/>
            </a:pPr>
            <a:r>
              <a:rPr lang="en-US" sz="2400" kern="1200" spc="-300" dirty="0">
                <a:solidFill>
                  <a:prstClr val="black"/>
                </a:solidFill>
                <a:latin typeface="Arial" panose="020B0604020202020204" pitchFamily="34" charset="0"/>
                <a:ea typeface="+mn-ea"/>
                <a:cs typeface="Arial" panose="020B0604020202020204" pitchFamily="34" charset="0"/>
              </a:rPr>
              <a:t>B I O </a:t>
            </a:r>
            <a:r>
              <a:rPr lang="en-US" sz="2400" kern="1200" dirty="0">
                <a:solidFill>
                  <a:prstClr val="black"/>
                </a:solidFill>
                <a:latin typeface="Arial" panose="020B0604020202020204" pitchFamily="34" charset="0"/>
                <a:ea typeface="+mn-ea"/>
                <a:cs typeface="Arial" panose="020B0604020202020204" pitchFamily="34" charset="0"/>
              </a:rPr>
              <a:t>S can read simple file systems (e.g., </a:t>
            </a:r>
            <a:r>
              <a:rPr lang="en-US" sz="2400" kern="1200" spc="-300" dirty="0">
                <a:solidFill>
                  <a:prstClr val="black"/>
                </a:solidFill>
                <a:latin typeface="Arial" panose="020B0604020202020204" pitchFamily="34" charset="0"/>
                <a:ea typeface="+mn-ea"/>
                <a:cs typeface="Arial" panose="020B0604020202020204" pitchFamily="34" charset="0"/>
              </a:rPr>
              <a:t>F A </a:t>
            </a:r>
            <a:r>
              <a:rPr lang="en-US" sz="2400" kern="1200" dirty="0">
                <a:solidFill>
                  <a:prstClr val="black"/>
                </a:solidFill>
                <a:latin typeface="Arial" panose="020B0604020202020204" pitchFamily="34" charset="0"/>
                <a:ea typeface="+mn-ea"/>
                <a:cs typeface="Arial" panose="020B0604020202020204" pitchFamily="34" charset="0"/>
              </a:rPr>
              <a:t>T-32), and starts first bootloader program (from partition indicated by </a:t>
            </a:r>
            <a:r>
              <a:rPr lang="en-US" sz="2400" kern="1200" spc="-300" dirty="0">
                <a:solidFill>
                  <a:prstClr val="black"/>
                </a:solidFill>
                <a:latin typeface="Arial" panose="020B0604020202020204" pitchFamily="34" charset="0"/>
                <a:ea typeface="+mn-ea"/>
                <a:cs typeface="Arial" panose="020B0604020202020204" pitchFamily="34" charset="0"/>
              </a:rPr>
              <a:t>U E F </a:t>
            </a:r>
            <a:r>
              <a:rPr lang="en-US" sz="2400" kern="1200" dirty="0">
                <a:solidFill>
                  <a:prstClr val="black"/>
                </a:solidFill>
                <a:latin typeface="Arial" panose="020B0604020202020204" pitchFamily="34" charset="0"/>
                <a:ea typeface="+mn-ea"/>
                <a:cs typeface="Arial" panose="020B0604020202020204" pitchFamily="34" charset="0"/>
              </a:rPr>
              <a:t>I boot manager)</a:t>
            </a:r>
          </a:p>
          <a:p>
            <a:pPr marL="342000" indent="-342000">
              <a:spcBef>
                <a:spcPts val="600"/>
              </a:spcBef>
            </a:pPr>
            <a:r>
              <a:rPr lang="en-US" sz="2400" kern="1200" dirty="0">
                <a:solidFill>
                  <a:prstClr val="black"/>
                </a:solidFill>
                <a:latin typeface="Arial" panose="020B0604020202020204" pitchFamily="34" charset="0"/>
                <a:ea typeface="+mn-ea"/>
                <a:cs typeface="Arial" panose="020B0604020202020204" pitchFamily="34" charset="0"/>
              </a:rPr>
              <a:t>The bootloader may load other bootloader programs</a:t>
            </a:r>
            <a:endParaRPr lang="en-US" sz="2400" b="1"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84200" y="5903397"/>
            <a:ext cx="11031538" cy="405683"/>
          </a:xfrm>
        </p:spPr>
        <p:txBody>
          <a:bodyPr wrap="square" lIns="0" tIns="18000" rIns="0" bIns="18000" anchor="ctr" anchorCtr="0">
            <a:spAutoFit/>
          </a:bodyPr>
          <a:lstStyle/>
          <a:p>
            <a:pPr marL="0" indent="0" fontAlgn="base">
              <a:spcBef>
                <a:spcPct val="20000"/>
              </a:spcBef>
              <a:spcAft>
                <a:spcPct val="0"/>
              </a:spcAft>
              <a:buClrTx/>
              <a:buSzTx/>
              <a:buNone/>
              <a:defRPr/>
            </a:pPr>
            <a:r>
              <a:rPr lang="en-US" sz="2400" dirty="0">
                <a:solidFill>
                  <a:prstClr val="black"/>
                </a:solidFill>
                <a:latin typeface="Arial" panose="020B0604020202020204" pitchFamily="34" charset="0"/>
                <a:ea typeface="+mn-ea"/>
                <a:cs typeface="Arial" panose="020B0604020202020204" pitchFamily="34" charset="0"/>
              </a:rPr>
              <a:t>Eventually the </a:t>
            </a:r>
            <a:r>
              <a:rPr lang="en-US" sz="2400" spc="-300" dirty="0">
                <a:solidFill>
                  <a:prstClr val="black"/>
                </a:solidFill>
                <a:latin typeface="Arial" panose="020B0604020202020204" pitchFamily="34" charset="0"/>
                <a:ea typeface="+mn-ea"/>
                <a:cs typeface="Arial" panose="020B0604020202020204" pitchFamily="34" charset="0"/>
              </a:rPr>
              <a:t>O </a:t>
            </a:r>
            <a:r>
              <a:rPr lang="en-US" sz="2400" dirty="0">
                <a:solidFill>
                  <a:prstClr val="black"/>
                </a:solidFill>
                <a:latin typeface="Arial" panose="020B0604020202020204" pitchFamily="34" charset="0"/>
                <a:ea typeface="+mn-ea"/>
                <a:cs typeface="Arial" panose="020B0604020202020204" pitchFamily="34" charset="0"/>
              </a:rPr>
              <a:t>S is loaded.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322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30902"/>
            <a:ext cx="11025185" cy="559572"/>
          </a:xfrm>
        </p:spPr>
        <p:txBody>
          <a:bodyPr wrap="square" lIns="0" tIns="18000" rIns="0" bIns="18000" anchor="ctr" anchorCtr="0">
            <a:spAutoFit/>
          </a:bodyPr>
          <a:lstStyle/>
          <a:p>
            <a:r>
              <a:rPr lang="en-US" sz="3400" noProof="0" dirty="0"/>
              <a:t>The Operating System Zoo</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1096621"/>
            <a:ext cx="11025819" cy="3514227"/>
          </a:xfrm>
        </p:spPr>
        <p:txBody>
          <a:bodyPr wrap="square" lIns="0" tIns="18000" rIns="0" bIns="18000" anchor="ctr" anchorCtr="0">
            <a:spAutoFit/>
          </a:bodyPr>
          <a:lstStyle/>
          <a:p>
            <a:pPr marL="342900" indent="-342900">
              <a:spcBef>
                <a:spcPts val="600"/>
              </a:spcBef>
            </a:pPr>
            <a:r>
              <a:rPr lang="en-US" sz="2800" dirty="0"/>
              <a:t>Mainframe Operating Systems</a:t>
            </a:r>
          </a:p>
          <a:p>
            <a:pPr marL="342900" indent="-342900">
              <a:spcBef>
                <a:spcPts val="600"/>
              </a:spcBef>
            </a:pPr>
            <a:r>
              <a:rPr lang="en-US" sz="2800" dirty="0"/>
              <a:t>Server Operating Systems</a:t>
            </a:r>
          </a:p>
          <a:p>
            <a:pPr marL="342900" indent="-342900">
              <a:spcBef>
                <a:spcPts val="600"/>
              </a:spcBef>
            </a:pPr>
            <a:r>
              <a:rPr lang="en-US" sz="2800" dirty="0"/>
              <a:t>Personal Computer Operating Systems</a:t>
            </a:r>
          </a:p>
          <a:p>
            <a:pPr marL="342900" indent="-342900">
              <a:spcBef>
                <a:spcPts val="600"/>
              </a:spcBef>
            </a:pPr>
            <a:r>
              <a:rPr lang="en-US" sz="2800" dirty="0"/>
              <a:t>Smartphone and Handheld Computer Operating Systems</a:t>
            </a:r>
          </a:p>
          <a:p>
            <a:pPr marL="342900" indent="-342900">
              <a:spcBef>
                <a:spcPts val="600"/>
              </a:spcBef>
            </a:pPr>
            <a:r>
              <a:rPr lang="en-US" sz="2800" dirty="0"/>
              <a:t>The Internet of Things (</a:t>
            </a:r>
            <a:r>
              <a:rPr lang="en-US" sz="2800" spc="-350" dirty="0"/>
              <a:t>I O </a:t>
            </a:r>
            <a:r>
              <a:rPr lang="en-US" sz="2800" dirty="0"/>
              <a:t>T) and Embedded Operating Systems</a:t>
            </a:r>
          </a:p>
          <a:p>
            <a:pPr marL="342900" indent="-342900">
              <a:spcBef>
                <a:spcPts val="600"/>
              </a:spcBef>
            </a:pPr>
            <a:r>
              <a:rPr lang="en-US" sz="2800" dirty="0"/>
              <a:t>Real-Time Operating Systems</a:t>
            </a:r>
          </a:p>
          <a:p>
            <a:pPr marL="342900" indent="-342900">
              <a:spcBef>
                <a:spcPts val="600"/>
              </a:spcBef>
            </a:pPr>
            <a:r>
              <a:rPr lang="en-US" sz="2800" dirty="0"/>
              <a:t>Smart Card Operating Systems</a:t>
            </a:r>
          </a:p>
        </p:txBody>
      </p:sp>
    </p:spTree>
    <p:extLst>
      <p:ext uri="{BB962C8B-B14F-4D97-AF65-F5344CB8AC3E}">
        <p14:creationId xmlns:p14="http://schemas.microsoft.com/office/powerpoint/2010/main" val="290530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30902"/>
            <a:ext cx="11025185" cy="559572"/>
          </a:xfrm>
        </p:spPr>
        <p:txBody>
          <a:bodyPr wrap="square" lIns="0" tIns="18000" rIns="0" bIns="18000" anchor="ctr" anchorCtr="0">
            <a:spAutoFit/>
          </a:bodyPr>
          <a:lstStyle/>
          <a:p>
            <a:r>
              <a:rPr lang="en-US" sz="3400" noProof="0" dirty="0"/>
              <a:t>What is an Operating System?</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1099224"/>
            <a:ext cx="11025819" cy="4022058"/>
          </a:xfrm>
        </p:spPr>
        <p:txBody>
          <a:bodyPr wrap="square" lIns="0" tIns="18000" rIns="0" bIns="18000" anchor="ctr" anchorCtr="0">
            <a:spAutoFit/>
          </a:bodyPr>
          <a:lstStyle/>
          <a:p>
            <a:pPr marL="342900" indent="-342900">
              <a:spcBef>
                <a:spcPts val="600"/>
              </a:spcBef>
            </a:pPr>
            <a:r>
              <a:rPr lang="en-US" sz="2800" dirty="0"/>
              <a:t>Extended Machine</a:t>
            </a:r>
          </a:p>
          <a:p>
            <a:pPr marL="829818" lvl="1" indent="-342900"/>
            <a:r>
              <a:rPr lang="en-US" sz="2800" dirty="0"/>
              <a:t>Extending the hardware functionality</a:t>
            </a:r>
          </a:p>
          <a:p>
            <a:pPr marL="829818" lvl="1" indent="-342900"/>
            <a:r>
              <a:rPr lang="en-US" sz="2800" dirty="0"/>
              <a:t>Abstraction over hardware</a:t>
            </a:r>
          </a:p>
          <a:p>
            <a:pPr marL="829818" lvl="1" indent="-342900"/>
            <a:r>
              <a:rPr lang="en-US" sz="2800" dirty="0"/>
              <a:t>Hiding details from the programmer</a:t>
            </a:r>
          </a:p>
          <a:p>
            <a:pPr marL="342900" indent="-342900">
              <a:spcBef>
                <a:spcPts val="600"/>
              </a:spcBef>
            </a:pPr>
            <a:r>
              <a:rPr lang="en-US" sz="2800" dirty="0"/>
              <a:t>Resource Manager</a:t>
            </a:r>
          </a:p>
          <a:p>
            <a:pPr marL="829818" lvl="1" indent="-342900"/>
            <a:r>
              <a:rPr lang="en-US" sz="2800" dirty="0"/>
              <a:t>Protects simultaneous/unsafe usage of resources</a:t>
            </a:r>
          </a:p>
          <a:p>
            <a:pPr marL="829818" lvl="1" indent="-342900"/>
            <a:r>
              <a:rPr lang="en-US" sz="2800" dirty="0"/>
              <a:t>Fair sharing of resources</a:t>
            </a:r>
          </a:p>
          <a:p>
            <a:pPr marL="829818" lvl="1" indent="-342900"/>
            <a:r>
              <a:rPr lang="en-US" sz="2800" dirty="0"/>
              <a:t>Resource accounting/limiting</a:t>
            </a:r>
          </a:p>
        </p:txBody>
      </p:sp>
    </p:spTree>
    <p:extLst>
      <p:ext uri="{BB962C8B-B14F-4D97-AF65-F5344CB8AC3E}">
        <p14:creationId xmlns:p14="http://schemas.microsoft.com/office/powerpoint/2010/main" val="383473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11852"/>
            <a:ext cx="11025185" cy="559572"/>
          </a:xfrm>
        </p:spPr>
        <p:txBody>
          <a:bodyPr wrap="square" lIns="0" tIns="18000" rIns="0" bIns="18000" anchor="ctr" anchorCtr="0">
            <a:spAutoFit/>
          </a:bodyPr>
          <a:lstStyle/>
          <a:p>
            <a:r>
              <a:rPr lang="en-US" sz="3400" noProof="0" dirty="0"/>
              <a:t>Operating System Concepts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1098457"/>
            <a:ext cx="11025819" cy="4452945"/>
          </a:xfrm>
        </p:spPr>
        <p:txBody>
          <a:bodyPr wrap="square" lIns="0" tIns="18000" rIns="0" bIns="18000" anchor="ctr" anchorCtr="0">
            <a:spAutoFit/>
          </a:bodyPr>
          <a:lstStyle/>
          <a:p>
            <a:pPr marL="342900" indent="-342900">
              <a:spcBef>
                <a:spcPts val="600"/>
              </a:spcBef>
            </a:pPr>
            <a:r>
              <a:rPr lang="en-US" sz="2800" spc="-300" dirty="0"/>
              <a:t>O </a:t>
            </a:r>
            <a:r>
              <a:rPr lang="en-US" sz="2800" dirty="0"/>
              <a:t>S offers functionality through </a:t>
            </a:r>
            <a:r>
              <a:rPr lang="en-US" sz="2800" b="1" dirty="0"/>
              <a:t>system calls</a:t>
            </a:r>
          </a:p>
          <a:p>
            <a:pPr marL="342900" indent="-342900">
              <a:spcBef>
                <a:spcPts val="600"/>
              </a:spcBef>
            </a:pPr>
            <a:r>
              <a:rPr lang="en-US" sz="2800" dirty="0"/>
              <a:t>Groups of system calls implement </a:t>
            </a:r>
            <a:r>
              <a:rPr lang="en-US" sz="2800" b="1" dirty="0"/>
              <a:t>services</a:t>
            </a:r>
          </a:p>
          <a:p>
            <a:pPr marL="829818" lvl="1" indent="-342900"/>
            <a:r>
              <a:rPr lang="en-US" sz="2800" dirty="0"/>
              <a:t>File System Service</a:t>
            </a:r>
          </a:p>
          <a:p>
            <a:pPr marL="829818" lvl="1" indent="-342900"/>
            <a:r>
              <a:rPr lang="en-US" sz="2800" dirty="0"/>
              <a:t>Process Management Service</a:t>
            </a:r>
          </a:p>
          <a:p>
            <a:pPr marL="342900" indent="-342900">
              <a:spcBef>
                <a:spcPts val="600"/>
              </a:spcBef>
            </a:pPr>
            <a:r>
              <a:rPr lang="en-US" sz="2800" b="1" dirty="0"/>
              <a:t>Processes</a:t>
            </a:r>
            <a:r>
              <a:rPr lang="en-US" sz="2800" dirty="0"/>
              <a:t> are user-level abstractions to execute a program on behalf of a user</a:t>
            </a:r>
          </a:p>
          <a:p>
            <a:pPr marL="342900" indent="-342900">
              <a:spcBef>
                <a:spcPts val="600"/>
              </a:spcBef>
            </a:pPr>
            <a:r>
              <a:rPr lang="en-US" sz="2800" dirty="0"/>
              <a:t>Each process has its own </a:t>
            </a:r>
            <a:r>
              <a:rPr lang="en-US" sz="2800" b="1" dirty="0"/>
              <a:t>address space</a:t>
            </a:r>
          </a:p>
          <a:p>
            <a:pPr marL="342900" indent="-342900">
              <a:spcBef>
                <a:spcPts val="600"/>
              </a:spcBef>
            </a:pPr>
            <a:r>
              <a:rPr lang="en-US" sz="2800" dirty="0"/>
              <a:t>Data involved in this processing is retrieved from/stored in </a:t>
            </a:r>
            <a:r>
              <a:rPr lang="en-US" sz="2800" b="1" dirty="0"/>
              <a:t>files</a:t>
            </a:r>
          </a:p>
          <a:p>
            <a:pPr marL="342900" indent="-342900">
              <a:spcBef>
                <a:spcPts val="600"/>
              </a:spcBef>
            </a:pPr>
            <a:r>
              <a:rPr lang="en-US" sz="2800" dirty="0"/>
              <a:t>Files persist over processes</a:t>
            </a:r>
          </a:p>
        </p:txBody>
      </p:sp>
    </p:spTree>
    <p:extLst>
      <p:ext uri="{BB962C8B-B14F-4D97-AF65-F5344CB8AC3E}">
        <p14:creationId xmlns:p14="http://schemas.microsoft.com/office/powerpoint/2010/main" val="1433960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13650"/>
            <a:ext cx="11025185" cy="559572"/>
          </a:xfrm>
        </p:spPr>
        <p:txBody>
          <a:bodyPr wrap="square" lIns="0" tIns="18000" rIns="0" bIns="18000" anchor="ctr" anchorCtr="0">
            <a:spAutoFit/>
          </a:bodyPr>
          <a:lstStyle/>
          <a:p>
            <a:r>
              <a:rPr lang="en-US" sz="3400" noProof="0" dirty="0"/>
              <a:t>Processes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1098046"/>
            <a:ext cx="11025819" cy="3437283"/>
          </a:xfrm>
        </p:spPr>
        <p:txBody>
          <a:bodyPr wrap="square" lIns="0" tIns="18000" rIns="0" bIns="18000" anchor="ctr" anchorCtr="0">
            <a:spAutoFit/>
          </a:bodyPr>
          <a:lstStyle/>
          <a:p>
            <a:pPr marL="342900" indent="-342900">
              <a:spcBef>
                <a:spcPts val="600"/>
              </a:spcBef>
            </a:pPr>
            <a:r>
              <a:rPr lang="en-US" sz="2800" dirty="0"/>
              <a:t>Key concept in all operating systems</a:t>
            </a:r>
          </a:p>
          <a:p>
            <a:pPr marL="342900" indent="-342900">
              <a:spcBef>
                <a:spcPts val="600"/>
              </a:spcBef>
            </a:pPr>
            <a:r>
              <a:rPr lang="en-US" sz="2800" dirty="0"/>
              <a:t>Definition: a program in execution</a:t>
            </a:r>
          </a:p>
          <a:p>
            <a:pPr marL="342900" indent="-342900">
              <a:spcBef>
                <a:spcPts val="600"/>
              </a:spcBef>
            </a:pPr>
            <a:r>
              <a:rPr lang="en-US" sz="2800" dirty="0"/>
              <a:t>Process is associated with an address space</a:t>
            </a:r>
          </a:p>
          <a:p>
            <a:pPr marL="342900" indent="-342900">
              <a:spcBef>
                <a:spcPts val="600"/>
              </a:spcBef>
            </a:pPr>
            <a:r>
              <a:rPr lang="en-US" sz="2800" dirty="0"/>
              <a:t>Also associated with set of resources (registers, open files, alarms, etc.)</a:t>
            </a:r>
          </a:p>
          <a:p>
            <a:pPr marL="342900" indent="-342900">
              <a:spcBef>
                <a:spcPts val="600"/>
              </a:spcBef>
            </a:pPr>
            <a:r>
              <a:rPr lang="en-US" sz="2800" dirty="0"/>
              <a:t>Process can be thought of as a container </a:t>
            </a:r>
          </a:p>
          <a:p>
            <a:pPr marL="829818" lvl="1" indent="-342900"/>
            <a:r>
              <a:rPr lang="en-US" sz="2800" dirty="0"/>
              <a:t>Holds all information needed to run program</a:t>
            </a:r>
          </a:p>
        </p:txBody>
      </p:sp>
    </p:spTree>
    <p:extLst>
      <p:ext uri="{BB962C8B-B14F-4D97-AF65-F5344CB8AC3E}">
        <p14:creationId xmlns:p14="http://schemas.microsoft.com/office/powerpoint/2010/main" val="2825657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90550" y="208800"/>
            <a:ext cx="11025188" cy="559572"/>
          </a:xfrm>
        </p:spPr>
        <p:txBody>
          <a:bodyPr wrap="square" lIns="0" tIns="18000" rIns="0" bIns="18000" anchor="ctr" anchorCtr="0">
            <a:spAutoFit/>
          </a:bodyPr>
          <a:lstStyle/>
          <a:p>
            <a:r>
              <a:rPr lang="en-US" sz="3400" noProof="0" dirty="0"/>
              <a:t>Processes (2)</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90552" y="1097815"/>
            <a:ext cx="3951027" cy="4776111"/>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Layout affected by:</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Architecture</a:t>
            </a:r>
          </a:p>
          <a:p>
            <a:pPr marL="829818" lvl="1" indent="-342900" eaLnBrk="0" fontAlgn="base" hangingPunct="0">
              <a:spcBef>
                <a:spcPct val="0"/>
              </a:spcBef>
              <a:spcAft>
                <a:spcPct val="0"/>
              </a:spcAft>
              <a:buSzTx/>
            </a:pPr>
            <a:r>
              <a:rPr lang="en-US" altLang="en-NL" sz="2800" spc="-300" dirty="0">
                <a:solidFill>
                  <a:srgbClr val="000000"/>
                </a:solidFill>
                <a:latin typeface="Arial" panose="020B0604020202020204" pitchFamily="34" charset="0"/>
                <a:cs typeface="Arial" panose="020B0604020202020204" pitchFamily="34" charset="0"/>
              </a:rPr>
              <a:t>O </a:t>
            </a:r>
            <a:r>
              <a:rPr lang="en-US" altLang="en-NL" sz="2800" dirty="0">
                <a:solidFill>
                  <a:srgbClr val="000000"/>
                </a:solidFill>
                <a:latin typeface="Arial" panose="020B0604020202020204" pitchFamily="34" charset="0"/>
                <a:cs typeface="Arial" panose="020B0604020202020204" pitchFamily="34" charset="0"/>
              </a:rPr>
              <a:t>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Program</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Very</a:t>
            </a:r>
            <a:r>
              <a:rPr lang="en-US" altLang="en-NL" sz="2800" dirty="0">
                <a:solidFill>
                  <a:srgbClr val="000000"/>
                </a:solidFill>
                <a:latin typeface="Arial" panose="020B0604020202020204" pitchFamily="34" charset="0"/>
                <a:cs typeface="Arial" panose="020B0604020202020204" pitchFamily="34" charset="0"/>
              </a:rPr>
              <a:t> basic layout:</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Stack: Active call data</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Data: Program variables </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Text: Program code</a:t>
            </a:r>
          </a:p>
        </p:txBody>
      </p:sp>
      <p:pic>
        <p:nvPicPr>
          <p:cNvPr id="6" name="Picture 5" descr="A layout shows the interaction between the text, data, and stack. The layers from top to bottom are as follows: stack; gap; data; text. The data in stack is F F F F and that in text is 0 0 0 0. The gap between stack and data is labeled address space.">
            <a:extLst>
              <a:ext uri="{FF2B5EF4-FFF2-40B4-BE49-F238E27FC236}">
                <a16:creationId xmlns:a16="http://schemas.microsoft.com/office/drawing/2014/main" id="{05D151BA-4CDE-46B2-2CD9-A7E550B836F9}"/>
              </a:ext>
            </a:extLst>
          </p:cNvPr>
          <p:cNvPicPr>
            <a:picLocks noChangeAspect="1"/>
          </p:cNvPicPr>
          <p:nvPr/>
        </p:nvPicPr>
        <p:blipFill>
          <a:blip r:embed="rId3"/>
          <a:stretch>
            <a:fillRect/>
          </a:stretch>
        </p:blipFill>
        <p:spPr>
          <a:xfrm>
            <a:off x="5266516" y="1086749"/>
            <a:ext cx="4279598" cy="5217903"/>
          </a:xfrm>
          <a:prstGeom prst="rect">
            <a:avLst/>
          </a:prstGeom>
        </p:spPr>
      </p:pic>
    </p:spTree>
    <p:extLst>
      <p:ext uri="{BB962C8B-B14F-4D97-AF65-F5344CB8AC3E}">
        <p14:creationId xmlns:p14="http://schemas.microsoft.com/office/powerpoint/2010/main" val="36880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90550" y="217708"/>
            <a:ext cx="11025188" cy="559572"/>
          </a:xfrm>
        </p:spPr>
        <p:txBody>
          <a:bodyPr wrap="square" lIns="0" tIns="18000" rIns="0" bIns="18000" anchor="ctr" anchorCtr="0">
            <a:spAutoFit/>
          </a:bodyPr>
          <a:lstStyle/>
          <a:p>
            <a:r>
              <a:rPr lang="en-US" sz="3400" dirty="0"/>
              <a:t>Processes (3)</a:t>
            </a:r>
          </a:p>
        </p:txBody>
      </p:sp>
      <p:sp>
        <p:nvSpPr>
          <p:cNvPr id="11" name="Content Placeholder 10">
            <a:extLst>
              <a:ext uri="{FF2B5EF4-FFF2-40B4-BE49-F238E27FC236}">
                <a16:creationId xmlns:a16="http://schemas.microsoft.com/office/drawing/2014/main" id="{24167F1F-101D-9A6D-8EBC-B024C9975905}"/>
              </a:ext>
            </a:extLst>
          </p:cNvPr>
          <p:cNvSpPr>
            <a:spLocks noGrp="1"/>
          </p:cNvSpPr>
          <p:nvPr>
            <p:ph sz="quarter" idx="13"/>
          </p:nvPr>
        </p:nvSpPr>
        <p:spPr>
          <a:xfrm>
            <a:off x="590550" y="1150487"/>
            <a:ext cx="11025188" cy="467239"/>
          </a:xfrm>
        </p:spPr>
        <p:txBody>
          <a:bodyPr wrap="square" lIns="0" tIns="18000" rIns="0" bIns="18000" anchor="ctr" anchorCtr="0">
            <a:spAutoFit/>
          </a:bodyPr>
          <a:lstStyle/>
          <a:p>
            <a:pPr marL="342900" indent="-342900"/>
            <a:r>
              <a:rPr lang="en-US" sz="2800" dirty="0"/>
              <a:t>Information about process is kept in the </a:t>
            </a:r>
            <a:r>
              <a:rPr lang="en-US" sz="2800" spc="-350" dirty="0"/>
              <a:t>O </a:t>
            </a:r>
            <a:r>
              <a:rPr lang="en-US" sz="2800" dirty="0"/>
              <a:t>S’ process table.</a:t>
            </a:r>
          </a:p>
        </p:txBody>
      </p:sp>
      <p:sp>
        <p:nvSpPr>
          <p:cNvPr id="4" name="Content Placeholder 3">
            <a:extLst>
              <a:ext uri="{FF2B5EF4-FFF2-40B4-BE49-F238E27FC236}">
                <a16:creationId xmlns:a16="http://schemas.microsoft.com/office/drawing/2014/main" id="{15CD6484-1E78-6125-983A-6CE757BAE22A}"/>
              </a:ext>
            </a:extLst>
          </p:cNvPr>
          <p:cNvSpPr>
            <a:spLocks noGrp="1"/>
          </p:cNvSpPr>
          <p:nvPr>
            <p:ph sz="quarter" idx="14"/>
          </p:nvPr>
        </p:nvSpPr>
        <p:spPr>
          <a:xfrm>
            <a:off x="585788" y="1813554"/>
            <a:ext cx="11021324" cy="1329013"/>
          </a:xfrm>
        </p:spPr>
        <p:txBody>
          <a:bodyPr wrap="square" lIns="0" tIns="18000" rIns="0" bIns="18000" anchor="ctr" anchorCtr="0">
            <a:spAutoFit/>
          </a:bodyPr>
          <a:lstStyle/>
          <a:p>
            <a:pPr marL="486918" lvl="1" indent="0">
              <a:buSzPts val="1800"/>
              <a:buNone/>
            </a:pPr>
            <a:r>
              <a:rPr lang="en-US" sz="2800" dirty="0"/>
              <a:t>A suspended process consists of process table entry (saved registers and other info needed to restart the process) </a:t>
            </a:r>
            <a:r>
              <a:rPr lang="en-US" sz="2800" i="1" dirty="0"/>
              <a:t>and</a:t>
            </a:r>
            <a:r>
              <a:rPr lang="en-US" sz="2800" dirty="0"/>
              <a:t> its address space.</a:t>
            </a:r>
          </a:p>
        </p:txBody>
      </p:sp>
      <p:sp>
        <p:nvSpPr>
          <p:cNvPr id="13" name="Content Placeholder 12">
            <a:extLst>
              <a:ext uri="{FF2B5EF4-FFF2-40B4-BE49-F238E27FC236}">
                <a16:creationId xmlns:a16="http://schemas.microsoft.com/office/drawing/2014/main" id="{A6701E4E-2F60-3C68-D1F1-8F8B2559D3B3}"/>
              </a:ext>
            </a:extLst>
          </p:cNvPr>
          <p:cNvSpPr>
            <a:spLocks noGrp="1"/>
          </p:cNvSpPr>
          <p:nvPr>
            <p:ph sz="quarter" idx="15"/>
          </p:nvPr>
        </p:nvSpPr>
        <p:spPr>
          <a:xfrm>
            <a:off x="581924" y="3192133"/>
            <a:ext cx="11025188" cy="467239"/>
          </a:xfrm>
        </p:spPr>
        <p:txBody>
          <a:bodyPr wrap="square" lIns="0" tIns="18000" rIns="0" bIns="18000" anchor="ctr" anchorCtr="0">
            <a:spAutoFit/>
          </a:bodyPr>
          <a:lstStyle/>
          <a:p>
            <a:pPr marL="342900" indent="-342900"/>
            <a:r>
              <a:rPr lang="en-US" sz="2800" dirty="0"/>
              <a:t>Process management:</a:t>
            </a:r>
          </a:p>
        </p:txBody>
      </p:sp>
      <p:sp>
        <p:nvSpPr>
          <p:cNvPr id="6" name="Content Placeholder 5">
            <a:extLst>
              <a:ext uri="{FF2B5EF4-FFF2-40B4-BE49-F238E27FC236}">
                <a16:creationId xmlns:a16="http://schemas.microsoft.com/office/drawing/2014/main" id="{9B312D54-5DDC-8FF7-8EFB-86B7AD35F7D1}"/>
              </a:ext>
            </a:extLst>
          </p:cNvPr>
          <p:cNvSpPr>
            <a:spLocks noGrp="1"/>
          </p:cNvSpPr>
          <p:nvPr>
            <p:ph sz="quarter" idx="16"/>
          </p:nvPr>
        </p:nvSpPr>
        <p:spPr>
          <a:xfrm>
            <a:off x="590550" y="3722815"/>
            <a:ext cx="11016561" cy="898126"/>
          </a:xfrm>
        </p:spPr>
        <p:txBody>
          <a:bodyPr wrap="square" lIns="0" tIns="18000" rIns="0" bIns="18000" anchor="ctr" anchorCtr="0">
            <a:spAutoFit/>
          </a:bodyPr>
          <a:lstStyle/>
          <a:p>
            <a:pPr marL="486918" lvl="1" indent="0">
              <a:buSzPts val="1800"/>
              <a:buNone/>
            </a:pPr>
            <a:r>
              <a:rPr lang="en-US" sz="2800" dirty="0"/>
              <a:t>Operations such as creating, terminating, pausing and resuming a processes</a:t>
            </a:r>
          </a:p>
        </p:txBody>
      </p:sp>
      <p:sp>
        <p:nvSpPr>
          <p:cNvPr id="15" name="Content Placeholder 14">
            <a:extLst>
              <a:ext uri="{FF2B5EF4-FFF2-40B4-BE49-F238E27FC236}">
                <a16:creationId xmlns:a16="http://schemas.microsoft.com/office/drawing/2014/main" id="{0080E987-FF9B-EEE8-0270-98AC31898302}"/>
              </a:ext>
            </a:extLst>
          </p:cNvPr>
          <p:cNvSpPr>
            <a:spLocks noGrp="1"/>
          </p:cNvSpPr>
          <p:nvPr>
            <p:ph sz="quarter" idx="17"/>
          </p:nvPr>
        </p:nvSpPr>
        <p:spPr>
          <a:xfrm>
            <a:off x="590550" y="4705484"/>
            <a:ext cx="11025188" cy="467239"/>
          </a:xfrm>
        </p:spPr>
        <p:txBody>
          <a:bodyPr wrap="square" lIns="0" tIns="18000" rIns="0" bIns="18000" anchor="ctr" anchorCtr="0">
            <a:spAutoFit/>
          </a:bodyPr>
          <a:lstStyle/>
          <a:p>
            <a:pPr marL="342900" indent="-342900"/>
            <a:r>
              <a:rPr lang="en-US" sz="2800" dirty="0"/>
              <a:t>One process can create another process</a:t>
            </a:r>
          </a:p>
        </p:txBody>
      </p:sp>
      <p:sp>
        <p:nvSpPr>
          <p:cNvPr id="8" name="Content Placeholder 7">
            <a:extLst>
              <a:ext uri="{FF2B5EF4-FFF2-40B4-BE49-F238E27FC236}">
                <a16:creationId xmlns:a16="http://schemas.microsoft.com/office/drawing/2014/main" id="{B2DD278E-3B14-0AA9-30F2-9BBD2F40505C}"/>
              </a:ext>
            </a:extLst>
          </p:cNvPr>
          <p:cNvSpPr>
            <a:spLocks noGrp="1"/>
          </p:cNvSpPr>
          <p:nvPr>
            <p:ph sz="quarter" idx="18"/>
          </p:nvPr>
        </p:nvSpPr>
        <p:spPr>
          <a:xfrm>
            <a:off x="590551" y="5216612"/>
            <a:ext cx="11016560" cy="975070"/>
          </a:xfrm>
        </p:spPr>
        <p:txBody>
          <a:bodyPr wrap="square" lIns="0" tIns="18000" rIns="0" bIns="18000" anchor="ctr" anchorCtr="0">
            <a:spAutoFit/>
          </a:bodyPr>
          <a:lstStyle/>
          <a:p>
            <a:pPr marL="486918" lvl="1" indent="0">
              <a:buSzPts val="1800"/>
              <a:buNone/>
            </a:pPr>
            <a:r>
              <a:rPr lang="en-US" sz="2800" dirty="0"/>
              <a:t>Known as a child process</a:t>
            </a:r>
          </a:p>
          <a:p>
            <a:pPr marL="486918" lvl="1" indent="0">
              <a:buSzPts val="1800"/>
              <a:buNone/>
            </a:pPr>
            <a:r>
              <a:rPr lang="en-US" sz="2800" dirty="0"/>
              <a:t>Creates a hierarchy (or “tree”) of processes</a:t>
            </a:r>
          </a:p>
        </p:txBody>
      </p:sp>
    </p:spTree>
    <p:extLst>
      <p:ext uri="{BB962C8B-B14F-4D97-AF65-F5344CB8AC3E}">
        <p14:creationId xmlns:p14="http://schemas.microsoft.com/office/powerpoint/2010/main" val="317059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83735" y="220236"/>
            <a:ext cx="11032003" cy="559572"/>
          </a:xfrm>
        </p:spPr>
        <p:txBody>
          <a:bodyPr wrap="square" lIns="0" tIns="18000" rIns="0" bIns="18000" anchor="ctr" anchorCtr="0">
            <a:spAutoFit/>
          </a:bodyPr>
          <a:lstStyle/>
          <a:p>
            <a:r>
              <a:rPr lang="en-US" sz="3400" noProof="0" dirty="0"/>
              <a:t>The Operating System as an Extended Machine</a:t>
            </a:r>
          </a:p>
        </p:txBody>
      </p:sp>
      <p:pic>
        <p:nvPicPr>
          <p:cNvPr id="4" name="Picture 3" descr="The figure illustrates how operating systems turn awful hardware into beautiful abstractions.&#10;Long description is available in notes, press F6&#10;">
            <a:extLst>
              <a:ext uri="{FF2B5EF4-FFF2-40B4-BE49-F238E27FC236}">
                <a16:creationId xmlns:a16="http://schemas.microsoft.com/office/drawing/2014/main" id="{9F8B61B9-127D-1D3D-14AD-6CC3E28B38F2}"/>
              </a:ext>
            </a:extLst>
          </p:cNvPr>
          <p:cNvPicPr>
            <a:picLocks noChangeAspect="1"/>
          </p:cNvPicPr>
          <p:nvPr/>
        </p:nvPicPr>
        <p:blipFill>
          <a:blip r:embed="rId3"/>
          <a:stretch>
            <a:fillRect/>
          </a:stretch>
        </p:blipFill>
        <p:spPr>
          <a:xfrm>
            <a:off x="2799838" y="1093468"/>
            <a:ext cx="6592331" cy="387743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204729" y="5530758"/>
            <a:ext cx="7793286" cy="313350"/>
          </a:xfrm>
        </p:spPr>
        <p:txBody>
          <a:bodyPr wrap="square" lIns="0" tIns="18000" rIns="0" bIns="18000" anchor="ctr" anchorCtr="0">
            <a:spAutoFit/>
          </a:bodyPr>
          <a:lstStyle/>
          <a:p>
            <a:pPr marL="0" indent="0">
              <a:buNone/>
            </a:pPr>
            <a:r>
              <a:rPr lang="en-US" sz="1800" dirty="0"/>
              <a:t>Figure 1.2 Operating systems turn awful hardware into beautiful abstractions.</a:t>
            </a:r>
          </a:p>
        </p:txBody>
      </p:sp>
    </p:spTree>
    <p:extLst>
      <p:ext uri="{BB962C8B-B14F-4D97-AF65-F5344CB8AC3E}">
        <p14:creationId xmlns:p14="http://schemas.microsoft.com/office/powerpoint/2010/main" val="3628397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90550" y="217426"/>
            <a:ext cx="11025188" cy="559572"/>
          </a:xfrm>
        </p:spPr>
        <p:txBody>
          <a:bodyPr wrap="square" lIns="0" tIns="18000" rIns="0" bIns="18000" anchor="ctr" anchorCtr="0">
            <a:spAutoFit/>
          </a:bodyPr>
          <a:lstStyle/>
          <a:p>
            <a:r>
              <a:rPr lang="en-US" sz="3400" noProof="0" dirty="0"/>
              <a:t>Processes (4)</a:t>
            </a:r>
          </a:p>
        </p:txBody>
      </p:sp>
      <p:pic>
        <p:nvPicPr>
          <p:cNvPr id="5" name="Picture 4" descr="The figure illustrates a process tree in the operating system.&#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tretch>
            <a:fillRect/>
          </a:stretch>
        </p:blipFill>
        <p:spPr>
          <a:xfrm>
            <a:off x="3224892" y="1098332"/>
            <a:ext cx="5742225" cy="410347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680257" y="5528452"/>
            <a:ext cx="6845774" cy="590349"/>
          </a:xfrm>
        </p:spPr>
        <p:txBody>
          <a:bodyPr wrap="square" lIns="0" tIns="18000" rIns="0" bIns="18000" anchor="ctr" anchorCtr="0">
            <a:spAutoFit/>
          </a:bodyPr>
          <a:lstStyle/>
          <a:p>
            <a:pPr marL="0" indent="0">
              <a:buNone/>
            </a:pPr>
            <a:r>
              <a:rPr lang="en-US" altLang="en-US" sz="1800" dirty="0"/>
              <a:t>Figure 1.13 A process tree. Process A created two child processes, B and C. Process B created three child processes, D, E, and F.</a:t>
            </a:r>
          </a:p>
        </p:txBody>
      </p:sp>
    </p:spTree>
    <p:extLst>
      <p:ext uri="{BB962C8B-B14F-4D97-AF65-F5344CB8AC3E}">
        <p14:creationId xmlns:p14="http://schemas.microsoft.com/office/powerpoint/2010/main" val="310223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90550" y="217438"/>
            <a:ext cx="11025188" cy="559572"/>
          </a:xfrm>
        </p:spPr>
        <p:txBody>
          <a:bodyPr wrap="square" lIns="0" tIns="18000" rIns="0" bIns="18000" anchor="ctr" anchorCtr="0">
            <a:spAutoFit/>
          </a:bodyPr>
          <a:lstStyle/>
          <a:p>
            <a:r>
              <a:rPr lang="en-US" sz="3400" noProof="0" dirty="0"/>
              <a:t>Processes (5)</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90550" y="1095413"/>
            <a:ext cx="11025188" cy="1990733"/>
          </a:xfrm>
        </p:spPr>
        <p:txBody>
          <a:bodyPr wrap="square" lIns="0" tIns="18000" rIns="0" bIns="18000" anchor="ctr" anchorCtr="0">
            <a:spAutoFit/>
          </a:bodyPr>
          <a:lstStyle/>
          <a:p>
            <a:pPr marL="0" indent="0">
              <a:spcBef>
                <a:spcPts val="600"/>
              </a:spcBef>
              <a:buNone/>
            </a:pPr>
            <a:r>
              <a:rPr lang="en-US" sz="2800" dirty="0"/>
              <a:t>Processes are “owned” by a user, identified by a </a:t>
            </a:r>
            <a:r>
              <a:rPr lang="en-US" sz="2800" spc="-300" dirty="0"/>
              <a:t>U I </a:t>
            </a:r>
            <a:r>
              <a:rPr lang="en-US" sz="2800" dirty="0"/>
              <a:t>D. </a:t>
            </a:r>
          </a:p>
          <a:p>
            <a:pPr marL="342900" indent="-342900">
              <a:spcBef>
                <a:spcPts val="600"/>
              </a:spcBef>
            </a:pPr>
            <a:r>
              <a:rPr lang="en-US" sz="2800" dirty="0"/>
              <a:t>Every process typically has the </a:t>
            </a:r>
            <a:r>
              <a:rPr lang="en-US" sz="2800" spc="-300" dirty="0"/>
              <a:t>U I </a:t>
            </a:r>
            <a:r>
              <a:rPr lang="en-US" sz="2800" dirty="0"/>
              <a:t>D of the user who started it</a:t>
            </a:r>
          </a:p>
          <a:p>
            <a:pPr marL="342900" indent="-342900">
              <a:spcBef>
                <a:spcPts val="600"/>
              </a:spcBef>
            </a:pPr>
            <a:r>
              <a:rPr lang="en-US" sz="2800" dirty="0"/>
              <a:t>On </a:t>
            </a:r>
            <a:r>
              <a:rPr lang="en-US" sz="2800" spc="-300" dirty="0"/>
              <a:t>U N I </a:t>
            </a:r>
            <a:r>
              <a:rPr lang="en-US" sz="2800" dirty="0"/>
              <a:t>X, a child process has the same </a:t>
            </a:r>
            <a:r>
              <a:rPr lang="en-US" sz="2800" spc="-300" dirty="0"/>
              <a:t>U I </a:t>
            </a:r>
            <a:r>
              <a:rPr lang="en-US" sz="2800" dirty="0"/>
              <a:t>D as its parent process</a:t>
            </a:r>
          </a:p>
          <a:p>
            <a:pPr marL="342900" indent="-342900">
              <a:spcBef>
                <a:spcPts val="600"/>
              </a:spcBef>
            </a:pPr>
            <a:r>
              <a:rPr lang="en-US" sz="2800" dirty="0"/>
              <a:t>Users can be members of groups, identified by a </a:t>
            </a:r>
            <a:r>
              <a:rPr lang="en-US" sz="2800" spc="-300" dirty="0"/>
              <a:t>G U I </a:t>
            </a:r>
            <a:r>
              <a:rPr lang="en-US" sz="2800" dirty="0"/>
              <a:t>D</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90550" y="3574764"/>
            <a:ext cx="11025188" cy="898126"/>
          </a:xfrm>
        </p:spPr>
        <p:txBody>
          <a:bodyPr wrap="square" lIns="0" tIns="18000" rIns="0" bIns="18000" anchor="ctr" anchorCtr="0">
            <a:spAutoFit/>
          </a:bodyPr>
          <a:lstStyle/>
          <a:p>
            <a:pPr marL="0" indent="0">
              <a:spcBef>
                <a:spcPts val="600"/>
              </a:spcBef>
              <a:buNone/>
            </a:pPr>
            <a:r>
              <a:rPr lang="en-US" sz="2800" kern="1200" dirty="0">
                <a:solidFill>
                  <a:prstClr val="black"/>
                </a:solidFill>
                <a:latin typeface="Arial" panose="020B0604020202020204" pitchFamily="34" charset="0"/>
                <a:ea typeface="+mn-ea"/>
                <a:cs typeface="Arial" panose="020B0604020202020204" pitchFamily="34" charset="0"/>
              </a:rPr>
              <a:t>One process (superuser/root/administrator) is special: has more privileges</a:t>
            </a:r>
          </a:p>
        </p:txBody>
      </p:sp>
    </p:spTree>
    <p:extLst>
      <p:ext uri="{BB962C8B-B14F-4D97-AF65-F5344CB8AC3E}">
        <p14:creationId xmlns:p14="http://schemas.microsoft.com/office/powerpoint/2010/main" val="2414706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13650"/>
            <a:ext cx="11025185" cy="559572"/>
          </a:xfrm>
        </p:spPr>
        <p:txBody>
          <a:bodyPr wrap="square" lIns="0" tIns="18000" rIns="0" bIns="18000" anchor="ctr" anchorCtr="0">
            <a:spAutoFit/>
          </a:bodyPr>
          <a:lstStyle/>
          <a:p>
            <a:r>
              <a:rPr lang="en-US" sz="3400" noProof="0" dirty="0"/>
              <a:t>Files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1099415"/>
            <a:ext cx="11025819" cy="3437283"/>
          </a:xfrm>
        </p:spPr>
        <p:txBody>
          <a:bodyPr wrap="square" lIns="0" tIns="18000" rIns="0" bIns="18000" anchor="ctr" anchorCtr="0">
            <a:spAutoFit/>
          </a:bodyPr>
          <a:lstStyle/>
          <a:p>
            <a:pPr marL="342900" indent="-342900">
              <a:spcBef>
                <a:spcPts val="600"/>
              </a:spcBef>
            </a:pPr>
            <a:r>
              <a:rPr lang="en-US" sz="2800" dirty="0">
                <a:latin typeface="Arial" panose="020B0604020202020204" pitchFamily="34" charset="0"/>
                <a:cs typeface="Arial" panose="020B0604020202020204" pitchFamily="34" charset="0"/>
              </a:rPr>
              <a:t>File: abstraction of (possibly) real storage device (e.g., disk)</a:t>
            </a:r>
          </a:p>
          <a:p>
            <a:pPr marL="342900" indent="-342900">
              <a:spcBef>
                <a:spcPts val="600"/>
              </a:spcBef>
            </a:pPr>
            <a:r>
              <a:rPr lang="en-US" sz="2800" dirty="0">
                <a:latin typeface="Arial" panose="020B0604020202020204" pitchFamily="34" charset="0"/>
                <a:cs typeface="Arial" panose="020B0604020202020204" pitchFamily="34" charset="0"/>
              </a:rPr>
              <a:t>You can read and write data from/to file by providing a position and an amount of data to transfer</a:t>
            </a:r>
          </a:p>
          <a:p>
            <a:pPr marL="342900" indent="-342900">
              <a:spcBef>
                <a:spcPts val="600"/>
              </a:spcBef>
            </a:pPr>
            <a:r>
              <a:rPr lang="en-US" sz="2800" dirty="0">
                <a:latin typeface="Arial" panose="020B0604020202020204" pitchFamily="34" charset="0"/>
                <a:cs typeface="Arial" panose="020B0604020202020204" pitchFamily="34" charset="0"/>
              </a:rPr>
              <a:t>Files are maintained in </a:t>
            </a:r>
            <a:r>
              <a:rPr lang="en-US" sz="2800" b="1" dirty="0">
                <a:latin typeface="Arial" panose="020B0604020202020204" pitchFamily="34" charset="0"/>
                <a:cs typeface="Arial" panose="020B0604020202020204" pitchFamily="34" charset="0"/>
              </a:rPr>
              <a:t>directories</a:t>
            </a:r>
          </a:p>
          <a:p>
            <a:pPr marL="829818" lvl="1" indent="-342900"/>
            <a:r>
              <a:rPr lang="en-US" sz="2800" dirty="0">
                <a:latin typeface="Arial" panose="020B0604020202020204" pitchFamily="34" charset="0"/>
                <a:cs typeface="Arial" panose="020B0604020202020204" pitchFamily="34" charset="0"/>
              </a:rPr>
              <a:t>A directory keeps an identifier for each file it contains</a:t>
            </a:r>
          </a:p>
          <a:p>
            <a:pPr marL="829818" lvl="1" indent="-342900"/>
            <a:r>
              <a:rPr lang="en-US" sz="2800" dirty="0">
                <a:latin typeface="Arial" panose="020B0604020202020204" pitchFamily="34" charset="0"/>
                <a:cs typeface="Arial" panose="020B0604020202020204" pitchFamily="34" charset="0"/>
              </a:rPr>
              <a:t>A directory is a file by itself</a:t>
            </a:r>
          </a:p>
          <a:p>
            <a:pPr marL="829818" lvl="1" indent="-342900"/>
            <a:r>
              <a:rPr lang="en-US" sz="2800" dirty="0">
                <a:latin typeface="Arial" panose="020B0604020202020204" pitchFamily="34" charset="0"/>
                <a:cs typeface="Arial" panose="020B0604020202020204" pitchFamily="34" charset="0"/>
              </a:rPr>
              <a:t>The </a:t>
            </a:r>
            <a:r>
              <a:rPr lang="en-US" sz="2800" spc="-300" dirty="0">
                <a:latin typeface="Arial" panose="020B0604020202020204" pitchFamily="34" charset="0"/>
                <a:cs typeface="Arial" panose="020B0604020202020204" pitchFamily="34" charset="0"/>
              </a:rPr>
              <a:t>U N I </a:t>
            </a:r>
            <a:r>
              <a:rPr lang="en-US" sz="2800" dirty="0">
                <a:latin typeface="Arial" panose="020B0604020202020204" pitchFamily="34" charset="0"/>
                <a:cs typeface="Arial" panose="020B0604020202020204" pitchFamily="34" charset="0"/>
              </a:rPr>
              <a:t>X philosophy: </a:t>
            </a:r>
            <a:r>
              <a:rPr lang="en-US" sz="2800" i="1" dirty="0">
                <a:latin typeface="Arial" panose="020B0604020202020204" pitchFamily="34" charset="0"/>
                <a:cs typeface="Arial" panose="020B0604020202020204" pitchFamily="34" charset="0"/>
              </a:rPr>
              <a:t>“Everything is a file”</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4367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13650"/>
            <a:ext cx="11025185" cy="559572"/>
          </a:xfrm>
        </p:spPr>
        <p:txBody>
          <a:bodyPr wrap="square" lIns="0" tIns="18000" rIns="0" bIns="18000" anchor="ctr" anchorCtr="0">
            <a:spAutoFit/>
          </a:bodyPr>
          <a:lstStyle/>
          <a:p>
            <a:r>
              <a:rPr lang="en-US" sz="3400" noProof="0" dirty="0"/>
              <a:t>Files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834590"/>
            <a:ext cx="11025819" cy="5468608"/>
          </a:xfrm>
        </p:spPr>
        <p:txBody>
          <a:bodyPr wrap="square" lIns="0" tIns="18000" rIns="0" bIns="18000" anchor="ctr" anchorCtr="0">
            <a:spAutoFit/>
          </a:bodyPr>
          <a:lstStyle/>
          <a:p>
            <a:pPr marL="342900" indent="-342900">
              <a:spcBef>
                <a:spcPts val="600"/>
              </a:spcBef>
            </a:pPr>
            <a:r>
              <a:rPr lang="en-US" sz="2800" dirty="0"/>
              <a:t>Directories and files form a hierarchy:</a:t>
            </a:r>
          </a:p>
          <a:p>
            <a:pPr marL="829818" lvl="1" indent="-342900"/>
            <a:r>
              <a:rPr lang="en-US" sz="2800" dirty="0"/>
              <a:t>Hierarchy starts at </a:t>
            </a:r>
            <a:r>
              <a:rPr lang="en-US" sz="2800" b="1" dirty="0"/>
              <a:t>root directory:</a:t>
            </a:r>
          </a:p>
          <a:p>
            <a:pPr marL="1229868" lvl="2" indent="-342900"/>
            <a:r>
              <a:rPr lang="en-US" sz="2800" dirty="0">
                <a:latin typeface="Consolas" panose="020B0609020204030204" pitchFamily="49" charset="0"/>
              </a:rPr>
              <a:t>/</a:t>
            </a:r>
          </a:p>
          <a:p>
            <a:pPr marL="829818" lvl="1" indent="-342900"/>
            <a:r>
              <a:rPr lang="en-US" sz="2800" dirty="0"/>
              <a:t>Files can be accessed through </a:t>
            </a:r>
            <a:r>
              <a:rPr lang="en-US" sz="2800" b="1" dirty="0"/>
              <a:t>absolute paths: </a:t>
            </a:r>
          </a:p>
          <a:p>
            <a:pPr marL="1229868" lvl="2" indent="-342900"/>
            <a:r>
              <a:rPr lang="en-US" sz="2800" dirty="0">
                <a:latin typeface="Consolas" panose="020B0609020204030204" pitchFamily="49" charset="0"/>
              </a:rPr>
              <a:t>/home/</a:t>
            </a:r>
            <a:r>
              <a:rPr lang="en-US" sz="2800" dirty="0" err="1">
                <a:latin typeface="Consolas" panose="020B0609020204030204" pitchFamily="49" charset="0"/>
              </a:rPr>
              <a:t>ast</a:t>
            </a:r>
            <a:r>
              <a:rPr lang="en-US" sz="2800" dirty="0">
                <a:latin typeface="Consolas" panose="020B0609020204030204" pitchFamily="49" charset="0"/>
              </a:rPr>
              <a:t>/</a:t>
            </a:r>
            <a:r>
              <a:rPr lang="en-US" sz="2800" dirty="0" err="1">
                <a:latin typeface="Consolas" panose="020B0609020204030204" pitchFamily="49" charset="0"/>
              </a:rPr>
              <a:t>todo</a:t>
            </a:r>
            <a:r>
              <a:rPr lang="en-US" sz="2800" dirty="0">
                <a:latin typeface="Consolas" panose="020B0609020204030204" pitchFamily="49" charset="0"/>
              </a:rPr>
              <a:t>-list</a:t>
            </a:r>
          </a:p>
          <a:p>
            <a:pPr marL="829818" lvl="1" indent="-342900"/>
            <a:r>
              <a:rPr lang="en-US" sz="2800" dirty="0"/>
              <a:t>… or relative paths starting from the </a:t>
            </a:r>
            <a:r>
              <a:rPr lang="en-US" sz="2800" b="1" dirty="0"/>
              <a:t>current working directory: </a:t>
            </a:r>
          </a:p>
          <a:p>
            <a:pPr marL="1229868" lvl="2" indent="-342900"/>
            <a:r>
              <a:rPr lang="en-US" sz="2800" dirty="0">
                <a:latin typeface="Consolas" panose="020B0609020204030204" pitchFamily="49" charset="0"/>
              </a:rPr>
              <a:t>../courses/slides1.pdf</a:t>
            </a:r>
          </a:p>
          <a:p>
            <a:pPr marL="829818" lvl="1" indent="-342900"/>
            <a:r>
              <a:rPr lang="en-US" sz="2800" dirty="0"/>
              <a:t>Other filesystems can be </a:t>
            </a:r>
            <a:r>
              <a:rPr lang="en-US" sz="2800" b="1" dirty="0"/>
              <a:t>mounted</a:t>
            </a:r>
            <a:r>
              <a:rPr lang="en-US" sz="2800" dirty="0"/>
              <a:t> into the root:</a:t>
            </a:r>
          </a:p>
          <a:p>
            <a:pPr marL="1229868" lvl="2" indent="-342900"/>
            <a:r>
              <a:rPr lang="en-US" sz="2800" dirty="0">
                <a:latin typeface="Consolas" panose="020B0609020204030204" pitchFamily="49" charset="0"/>
              </a:rPr>
              <a:t>/</a:t>
            </a:r>
            <a:r>
              <a:rPr lang="en-US" sz="2800" dirty="0" err="1">
                <a:latin typeface="Consolas" panose="020B0609020204030204" pitchFamily="49" charset="0"/>
              </a:rPr>
              <a:t>mnt</a:t>
            </a:r>
            <a:r>
              <a:rPr lang="en-US" sz="2800" dirty="0">
                <a:latin typeface="Consolas" panose="020B0609020204030204" pitchFamily="49" charset="0"/>
              </a:rPr>
              <a:t>/windows</a:t>
            </a:r>
          </a:p>
          <a:p>
            <a:pPr marL="829818" lvl="1" indent="-342900"/>
            <a:r>
              <a:rPr lang="en-US" sz="2800" dirty="0"/>
              <a:t>Filesystems mounting on Windows?</a:t>
            </a:r>
          </a:p>
        </p:txBody>
      </p:sp>
    </p:spTree>
    <p:extLst>
      <p:ext uri="{BB962C8B-B14F-4D97-AF65-F5344CB8AC3E}">
        <p14:creationId xmlns:p14="http://schemas.microsoft.com/office/powerpoint/2010/main" val="3474202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0553" y="213650"/>
            <a:ext cx="11025185" cy="559572"/>
          </a:xfrm>
        </p:spPr>
        <p:txBody>
          <a:bodyPr wrap="square" lIns="0" tIns="18000" rIns="0" bIns="18000" anchor="ctr" anchorCtr="0">
            <a:spAutoFit/>
          </a:bodyPr>
          <a:lstStyle/>
          <a:p>
            <a:r>
              <a:rPr lang="en-US" sz="3400" noProof="0" dirty="0"/>
              <a:t>Files (3)</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0081" y="993731"/>
            <a:ext cx="11025819" cy="5314720"/>
          </a:xfrm>
        </p:spPr>
        <p:txBody>
          <a:bodyPr wrap="square" lIns="0" tIns="18000" rIns="0" bIns="18000" anchor="ctr" anchorCtr="0">
            <a:spAutoFit/>
          </a:bodyPr>
          <a:lstStyle/>
          <a:p>
            <a:pPr marL="342900" indent="-342900">
              <a:spcBef>
                <a:spcPts val="600"/>
              </a:spcBef>
            </a:pPr>
            <a:r>
              <a:rPr lang="en-US" sz="2800" dirty="0"/>
              <a:t>Files are “protected” by three bit tuples for </a:t>
            </a:r>
            <a:r>
              <a:rPr lang="en-US" sz="2800" b="1" dirty="0"/>
              <a:t>owner</a:t>
            </a:r>
            <a:r>
              <a:rPr lang="en-US" sz="2800" dirty="0"/>
              <a:t>, </a:t>
            </a:r>
            <a:r>
              <a:rPr lang="en-US" sz="2800" b="1" dirty="0"/>
              <a:t>group</a:t>
            </a:r>
            <a:r>
              <a:rPr lang="en-US" sz="2800" dirty="0"/>
              <a:t> and </a:t>
            </a:r>
            <a:r>
              <a:rPr lang="en-US" sz="2800" b="1" dirty="0"/>
              <a:t>other</a:t>
            </a:r>
            <a:r>
              <a:rPr lang="en-US" sz="2800" dirty="0"/>
              <a:t> users</a:t>
            </a:r>
          </a:p>
          <a:p>
            <a:pPr marL="342900" indent="-342900">
              <a:spcBef>
                <a:spcPts val="600"/>
              </a:spcBef>
            </a:pPr>
            <a:r>
              <a:rPr lang="en-US" sz="2800" dirty="0"/>
              <a:t>Tuples contain a </a:t>
            </a:r>
            <a:r>
              <a:rPr lang="en-US" sz="2800" b="1" dirty="0"/>
              <a:t>(r)</a:t>
            </a:r>
            <a:r>
              <a:rPr lang="en-US" sz="2800" dirty="0" err="1"/>
              <a:t>ead</a:t>
            </a:r>
            <a:r>
              <a:rPr lang="en-US" sz="2800" dirty="0"/>
              <a:t>, </a:t>
            </a:r>
            <a:r>
              <a:rPr lang="en-US" sz="2800" b="1" dirty="0"/>
              <a:t>(w)</a:t>
            </a:r>
            <a:r>
              <a:rPr lang="en-US" sz="2800" dirty="0"/>
              <a:t>rite and an e</a:t>
            </a:r>
            <a:r>
              <a:rPr lang="en-US" sz="2800" b="1" dirty="0"/>
              <a:t>(x)</a:t>
            </a:r>
            <a:r>
              <a:rPr lang="en-US" sz="2800" dirty="0" err="1"/>
              <a:t>ecute</a:t>
            </a:r>
            <a:r>
              <a:rPr lang="en-US" sz="2800" dirty="0"/>
              <a:t> bit (but more bits are available)</a:t>
            </a:r>
          </a:p>
          <a:p>
            <a:pPr marL="829818" lvl="1" indent="-342900"/>
            <a:r>
              <a:rPr lang="en-US" sz="2800" dirty="0"/>
              <a:t>Example:</a:t>
            </a:r>
          </a:p>
          <a:p>
            <a:pPr marL="1229868" lvl="2" indent="-342900"/>
            <a:r>
              <a:rPr lang="en-US" sz="2800" dirty="0">
                <a:latin typeface="Consolas" panose="020B0609020204030204" pitchFamily="49" charset="0"/>
              </a:rPr>
              <a:t>-</a:t>
            </a:r>
            <a:r>
              <a:rPr lang="en-US" sz="2800" dirty="0" err="1">
                <a:latin typeface="Consolas" panose="020B0609020204030204" pitchFamily="49" charset="0"/>
              </a:rPr>
              <a:t>rwxr</a:t>
            </a:r>
            <a:r>
              <a:rPr lang="en-US" sz="2800" dirty="0">
                <a:latin typeface="Consolas" panose="020B0609020204030204" pitchFamily="49" charset="0"/>
              </a:rPr>
              <a:t>-x--x </a:t>
            </a:r>
            <a:r>
              <a:rPr lang="en-US" sz="2800" dirty="0" err="1">
                <a:latin typeface="Consolas" panose="020B0609020204030204" pitchFamily="49" charset="0"/>
              </a:rPr>
              <a:t>myuser</a:t>
            </a:r>
            <a:r>
              <a:rPr lang="en-US" sz="2800" dirty="0">
                <a:latin typeface="Consolas" panose="020B0609020204030204" pitchFamily="49" charset="0"/>
              </a:rPr>
              <a:t> my group 14492 Dec 4 18:04 my file</a:t>
            </a:r>
          </a:p>
          <a:p>
            <a:pPr marL="829818" lvl="1" indent="-342900"/>
            <a:r>
              <a:rPr lang="en-US" sz="2800" dirty="0"/>
              <a:t>Owner is allowed to execute, modify, read the file</a:t>
            </a:r>
          </a:p>
          <a:p>
            <a:pPr marL="829818" lvl="1" indent="-342900"/>
            <a:r>
              <a:rPr lang="en-US" sz="2800" dirty="0"/>
              <a:t>Group is allowed to read and execute the file</a:t>
            </a:r>
          </a:p>
          <a:p>
            <a:pPr marL="829818" lvl="1" indent="-342900"/>
            <a:r>
              <a:rPr lang="en-US" sz="2800" dirty="0"/>
              <a:t>Other users are only allowed to execute the file</a:t>
            </a:r>
          </a:p>
          <a:p>
            <a:pPr marL="342900" indent="-342900">
              <a:spcBef>
                <a:spcPts val="600"/>
              </a:spcBef>
            </a:pPr>
            <a:r>
              <a:rPr lang="en-US" sz="2800" b="1" dirty="0"/>
              <a:t>x</a:t>
            </a:r>
            <a:r>
              <a:rPr lang="en-US" sz="2800" dirty="0"/>
              <a:t> bit for directories?</a:t>
            </a:r>
          </a:p>
        </p:txBody>
      </p:sp>
    </p:spTree>
    <p:extLst>
      <p:ext uri="{BB962C8B-B14F-4D97-AF65-F5344CB8AC3E}">
        <p14:creationId xmlns:p14="http://schemas.microsoft.com/office/powerpoint/2010/main" val="2510089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00074" y="208800"/>
            <a:ext cx="11015664" cy="559572"/>
          </a:xfrm>
        </p:spPr>
        <p:txBody>
          <a:bodyPr wrap="square" lIns="0" tIns="18000" rIns="0" bIns="18000" anchor="ctr" anchorCtr="0">
            <a:spAutoFit/>
          </a:bodyPr>
          <a:lstStyle/>
          <a:p>
            <a:r>
              <a:rPr lang="en-US" sz="3400" noProof="0" dirty="0"/>
              <a:t>Files (4)</a:t>
            </a:r>
          </a:p>
        </p:txBody>
      </p:sp>
      <p:pic>
        <p:nvPicPr>
          <p:cNvPr id="5" name="Picture 4" descr="The figure illustrates a file system for a university department.&#10;Long description is available in notes, press F6">
            <a:extLst>
              <a:ext uri="{FF2B5EF4-FFF2-40B4-BE49-F238E27FC236}">
                <a16:creationId xmlns:a16="http://schemas.microsoft.com/office/drawing/2014/main" id="{37DDD956-B221-ADFB-D34F-08BF84CE714D}"/>
              </a:ext>
            </a:extLst>
          </p:cNvPr>
          <p:cNvPicPr>
            <a:picLocks noChangeAspect="1"/>
          </p:cNvPicPr>
          <p:nvPr/>
        </p:nvPicPr>
        <p:blipFill>
          <a:blip r:embed="rId3"/>
          <a:stretch>
            <a:fillRect/>
          </a:stretch>
        </p:blipFill>
        <p:spPr>
          <a:xfrm>
            <a:off x="2910866" y="1035954"/>
            <a:ext cx="6370268" cy="4214592"/>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3410068" y="5524386"/>
            <a:ext cx="5378424" cy="313350"/>
          </a:xfrm>
        </p:spPr>
        <p:txBody>
          <a:bodyPr wrap="square" lIns="0" tIns="18000" rIns="0" bIns="18000" anchor="ctr" anchorCtr="0">
            <a:spAutoFit/>
          </a:bodyPr>
          <a:lstStyle/>
          <a:p>
            <a:pPr marL="0" indent="0">
              <a:buNone/>
            </a:pPr>
            <a:r>
              <a:rPr lang="en-US" altLang="en-US" sz="1800" dirty="0"/>
              <a:t>Figure 1.14 A file system for a university department.</a:t>
            </a:r>
          </a:p>
        </p:txBody>
      </p:sp>
    </p:spTree>
    <p:extLst>
      <p:ext uri="{BB962C8B-B14F-4D97-AF65-F5344CB8AC3E}">
        <p14:creationId xmlns:p14="http://schemas.microsoft.com/office/powerpoint/2010/main" val="1776160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00074" y="208800"/>
            <a:ext cx="11015663" cy="559572"/>
          </a:xfrm>
        </p:spPr>
        <p:txBody>
          <a:bodyPr wrap="square" lIns="0" tIns="18000" rIns="0" bIns="18000" anchor="ctr" anchorCtr="0">
            <a:spAutoFit/>
          </a:bodyPr>
          <a:lstStyle/>
          <a:p>
            <a:r>
              <a:rPr lang="en-US" sz="3400" noProof="0" dirty="0"/>
              <a:t>Files (5)</a:t>
            </a:r>
          </a:p>
        </p:txBody>
      </p:sp>
      <p:pic>
        <p:nvPicPr>
          <p:cNvPr id="5" name="Picture 4" descr="The figure consists of two parts labeled (a) and (b) that illustrate (a) Before mounting, the files on the USB drive are not accessible.&#10;(b) After mounting, they are part of the file hierarchy.&#10;Long description is available in notes, press F6">
            <a:extLst>
              <a:ext uri="{FF2B5EF4-FFF2-40B4-BE49-F238E27FC236}">
                <a16:creationId xmlns:a16="http://schemas.microsoft.com/office/drawing/2014/main" id="{23A81611-2150-7213-AA9B-EFBA5D4F8440}"/>
              </a:ext>
            </a:extLst>
          </p:cNvPr>
          <p:cNvPicPr>
            <a:picLocks noChangeAspect="1"/>
          </p:cNvPicPr>
          <p:nvPr/>
        </p:nvPicPr>
        <p:blipFill>
          <a:blip r:embed="rId3"/>
          <a:stretch>
            <a:fillRect/>
          </a:stretch>
        </p:blipFill>
        <p:spPr>
          <a:xfrm>
            <a:off x="696346" y="1271466"/>
            <a:ext cx="10812964" cy="3686425"/>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746736" y="5524698"/>
            <a:ext cx="6705089" cy="590349"/>
          </a:xfrm>
        </p:spPr>
        <p:txBody>
          <a:bodyPr wrap="square" lIns="0" tIns="18000" rIns="0" bIns="18000" anchor="ctr" anchorCtr="0">
            <a:spAutoFit/>
          </a:bodyPr>
          <a:lstStyle/>
          <a:p>
            <a:pPr marL="0" indent="0">
              <a:buNone/>
            </a:pPr>
            <a:r>
              <a:rPr lang="en-US" altLang="en-US" sz="1800" dirty="0"/>
              <a:t>Figure 1.15 (a) Before mounting, the files on the </a:t>
            </a:r>
            <a:r>
              <a:rPr lang="en-US" altLang="en-US" sz="1800" spc="-300" dirty="0"/>
              <a:t>U S </a:t>
            </a:r>
            <a:r>
              <a:rPr lang="en-US" altLang="en-US" sz="1800" dirty="0"/>
              <a:t>B drive are not accessible. (b) After mounting, they are part of the file hierarchy.</a:t>
            </a:r>
          </a:p>
        </p:txBody>
      </p:sp>
    </p:spTree>
    <p:extLst>
      <p:ext uri="{BB962C8B-B14F-4D97-AF65-F5344CB8AC3E}">
        <p14:creationId xmlns:p14="http://schemas.microsoft.com/office/powerpoint/2010/main" val="2993030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00074" y="227850"/>
            <a:ext cx="11025187" cy="559572"/>
          </a:xfrm>
        </p:spPr>
        <p:txBody>
          <a:bodyPr wrap="square" lIns="0" tIns="18000" rIns="0" bIns="18000" anchor="ctr" anchorCtr="0">
            <a:spAutoFit/>
          </a:bodyPr>
          <a:lstStyle/>
          <a:p>
            <a:r>
              <a:rPr lang="en-US" sz="3400" noProof="0" dirty="0"/>
              <a:t>Files (6)</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93941" y="985935"/>
            <a:ext cx="11031321" cy="467239"/>
          </a:xfrm>
        </p:spPr>
        <p:txBody>
          <a:bodyPr wrap="square" lIns="0" tIns="18000" rIns="0" bIns="18000" anchor="ctr" anchorCtr="0">
            <a:spAutoFit/>
          </a:bodyPr>
          <a:lstStyle/>
          <a:p>
            <a:pPr marL="0" indent="0">
              <a:buNone/>
            </a:pPr>
            <a:r>
              <a:rPr lang="en-US" altLang="en-US" sz="2800" dirty="0">
                <a:solidFill>
                  <a:srgbClr val="007FA3"/>
                </a:solidFill>
              </a:rPr>
              <a:t>Quiz</a:t>
            </a:r>
          </a:p>
        </p:txBody>
      </p:sp>
      <p:pic>
        <p:nvPicPr>
          <p:cNvPr id="7" name="Picture 6" descr="A code from top to bottom reads as follows.&#10;Long description is available in notes, press F6">
            <a:extLst>
              <a:ext uri="{FF2B5EF4-FFF2-40B4-BE49-F238E27FC236}">
                <a16:creationId xmlns:a16="http://schemas.microsoft.com/office/drawing/2014/main" id="{7D9E9CF9-A276-FF31-D2EC-3C4F5E19AB55}"/>
              </a:ext>
            </a:extLst>
          </p:cNvPr>
          <p:cNvPicPr>
            <a:picLocks noChangeAspect="1"/>
          </p:cNvPicPr>
          <p:nvPr/>
        </p:nvPicPr>
        <p:blipFill>
          <a:blip r:embed="rId3"/>
          <a:stretch>
            <a:fillRect/>
          </a:stretch>
        </p:blipFill>
        <p:spPr>
          <a:xfrm>
            <a:off x="2276475" y="1700215"/>
            <a:ext cx="7639050" cy="4600575"/>
          </a:xfrm>
          <a:prstGeom prst="rect">
            <a:avLst/>
          </a:prstGeom>
        </p:spPr>
      </p:pic>
    </p:spTree>
    <p:extLst>
      <p:ext uri="{BB962C8B-B14F-4D97-AF65-F5344CB8AC3E}">
        <p14:creationId xmlns:p14="http://schemas.microsoft.com/office/powerpoint/2010/main" val="974313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600074" y="208795"/>
            <a:ext cx="11015663" cy="559572"/>
          </a:xfrm>
        </p:spPr>
        <p:txBody>
          <a:bodyPr wrap="square" lIns="0" tIns="18000" rIns="0" bIns="18000" anchor="ctr" anchorCtr="0">
            <a:spAutoFit/>
          </a:bodyPr>
          <a:lstStyle/>
          <a:p>
            <a:r>
              <a:rPr lang="en-US" sz="3400" noProof="0" dirty="0"/>
              <a:t>Files (7)</a:t>
            </a:r>
          </a:p>
        </p:txBody>
      </p:sp>
      <p:sp>
        <p:nvSpPr>
          <p:cNvPr id="3" name="Content Placeholder 2">
            <a:extLst>
              <a:ext uri="{FF2B5EF4-FFF2-40B4-BE49-F238E27FC236}">
                <a16:creationId xmlns:a16="http://schemas.microsoft.com/office/drawing/2014/main" id="{81409036-E2D3-69BE-46E5-4A34AD4B0C99}"/>
              </a:ext>
            </a:extLst>
          </p:cNvPr>
          <p:cNvSpPr>
            <a:spLocks noGrp="1"/>
          </p:cNvSpPr>
          <p:nvPr>
            <p:ph sz="quarter" idx="13"/>
          </p:nvPr>
        </p:nvSpPr>
        <p:spPr>
          <a:xfrm>
            <a:off x="601872" y="825869"/>
            <a:ext cx="11015663" cy="344128"/>
          </a:xfrm>
        </p:spPr>
        <p:txBody>
          <a:bodyPr wrap="square" lIns="0" tIns="18000" rIns="0" bIns="18000" anchor="ctr" anchorCtr="0">
            <a:spAutoFit/>
          </a:bodyPr>
          <a:lstStyle/>
          <a:p>
            <a:pPr marL="0" indent="0">
              <a:buNone/>
            </a:pPr>
            <a:r>
              <a:rPr lang="en-US" sz="2000" dirty="0">
                <a:solidFill>
                  <a:srgbClr val="007FA3"/>
                </a:solidFill>
              </a:rPr>
              <a:t>Special Files</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82822" y="1306983"/>
            <a:ext cx="11015663" cy="436461"/>
          </a:xfrm>
        </p:spPr>
        <p:txBody>
          <a:bodyPr wrap="square" lIns="0" tIns="18000" rIns="0" bIns="18000" anchor="ctr" anchorCtr="0">
            <a:spAutoFit/>
          </a:bodyPr>
          <a:lstStyle/>
          <a:p>
            <a:pPr marL="342900" indent="-342900">
              <a:spcBef>
                <a:spcPts val="600"/>
              </a:spcBef>
            </a:pPr>
            <a:r>
              <a:rPr lang="en-US" sz="2600" dirty="0"/>
              <a:t>“Everything is a file”:</a:t>
            </a:r>
          </a:p>
        </p:txBody>
      </p:sp>
      <p:sp>
        <p:nvSpPr>
          <p:cNvPr id="5" name="Content Placeholder 4">
            <a:extLst>
              <a:ext uri="{FF2B5EF4-FFF2-40B4-BE49-F238E27FC236}">
                <a16:creationId xmlns:a16="http://schemas.microsoft.com/office/drawing/2014/main" id="{04F9BE7F-779B-29D4-DB6F-EA7A297D1E70}"/>
              </a:ext>
            </a:extLst>
          </p:cNvPr>
          <p:cNvSpPr>
            <a:spLocks noGrp="1"/>
          </p:cNvSpPr>
          <p:nvPr>
            <p:ph sz="quarter" idx="15"/>
          </p:nvPr>
        </p:nvSpPr>
        <p:spPr>
          <a:xfrm>
            <a:off x="601872" y="1883902"/>
            <a:ext cx="11015663" cy="1390568"/>
          </a:xfrm>
        </p:spPr>
        <p:txBody>
          <a:bodyPr wrap="square" lIns="0" tIns="18000" rIns="0" bIns="18000" anchor="ctr" anchorCtr="0">
            <a:spAutoFit/>
          </a:bodyPr>
          <a:lstStyle/>
          <a:p>
            <a:pPr marL="0" lvl="2" indent="0">
              <a:buNone/>
            </a:pPr>
            <a:r>
              <a:rPr lang="en-US" sz="2600" dirty="0"/>
              <a:t>	Hardware devices are abstracted as files:</a:t>
            </a:r>
          </a:p>
          <a:p>
            <a:pPr marL="0" lvl="2" indent="0">
              <a:buNone/>
            </a:pPr>
            <a:r>
              <a:rPr lang="en-US" sz="2600" dirty="0"/>
              <a:t>	Block special files, e.g., disk:</a:t>
            </a:r>
          </a:p>
          <a:p>
            <a:pPr marL="1612900" lvl="2" indent="-1612900" defTabSz="1793875">
              <a:buNone/>
            </a:pPr>
            <a:r>
              <a:rPr lang="en-US" sz="2600" dirty="0">
                <a:latin typeface="Consolas" panose="020B0609020204030204" pitchFamily="49" charset="0"/>
              </a:rPr>
              <a:t>	</a:t>
            </a:r>
            <a:r>
              <a:rPr lang="en-US" sz="2600" dirty="0" err="1">
                <a:latin typeface="Consolas" panose="020B0609020204030204" pitchFamily="49" charset="0"/>
              </a:rPr>
              <a:t>brw</a:t>
            </a:r>
            <a:r>
              <a:rPr lang="en-US" sz="2600" dirty="0">
                <a:latin typeface="Consolas" panose="020B0609020204030204" pitchFamily="49" charset="0"/>
              </a:rPr>
              <a:t>-</a:t>
            </a:r>
            <a:r>
              <a:rPr lang="en-US" sz="2600" dirty="0" err="1">
                <a:latin typeface="Consolas" panose="020B0609020204030204" pitchFamily="49" charset="0"/>
              </a:rPr>
              <a:t>rw</a:t>
            </a:r>
            <a:r>
              <a:rPr lang="en-US" sz="2600" dirty="0">
                <a:latin typeface="Consolas" panose="020B0609020204030204" pitchFamily="49" charset="0"/>
              </a:rPr>
              <a:t>---- 1 root </a:t>
            </a:r>
            <a:r>
              <a:rPr lang="en-US" sz="2600" dirty="0" err="1">
                <a:latin typeface="Consolas" panose="020B0609020204030204" pitchFamily="49" charset="0"/>
              </a:rPr>
              <a:t>root</a:t>
            </a:r>
            <a:r>
              <a:rPr lang="en-US" sz="2600" dirty="0">
                <a:latin typeface="Consolas" panose="020B0609020204030204" pitchFamily="49" charset="0"/>
              </a:rPr>
              <a:t> 8, 2 Dec 4 18:04 /dev/sda2</a:t>
            </a:r>
          </a:p>
        </p:txBody>
      </p:sp>
      <p:sp>
        <p:nvSpPr>
          <p:cNvPr id="6" name="Content Placeholder 5">
            <a:extLst>
              <a:ext uri="{FF2B5EF4-FFF2-40B4-BE49-F238E27FC236}">
                <a16:creationId xmlns:a16="http://schemas.microsoft.com/office/drawing/2014/main" id="{88CCE38C-0AF0-A035-8682-AAC63B35877E}"/>
              </a:ext>
            </a:extLst>
          </p:cNvPr>
          <p:cNvSpPr>
            <a:spLocks noGrp="1"/>
          </p:cNvSpPr>
          <p:nvPr>
            <p:ph sz="quarter" idx="16"/>
          </p:nvPr>
        </p:nvSpPr>
        <p:spPr>
          <a:xfrm>
            <a:off x="602771" y="3414512"/>
            <a:ext cx="11015663" cy="913515"/>
          </a:xfrm>
        </p:spPr>
        <p:txBody>
          <a:bodyPr wrap="square" lIns="0" tIns="18000" rIns="0" bIns="18000" anchor="ctr" anchorCtr="0">
            <a:spAutoFit/>
          </a:bodyPr>
          <a:lstStyle/>
          <a:p>
            <a:pPr marL="0" indent="0">
              <a:spcBef>
                <a:spcPts val="600"/>
              </a:spcBef>
              <a:buNone/>
            </a:pPr>
            <a:r>
              <a:rPr lang="en-US" sz="2600" dirty="0"/>
              <a:t>	Character special files, e.g., serial port:</a:t>
            </a:r>
          </a:p>
          <a:p>
            <a:pPr marL="1612900" indent="-1612900">
              <a:spcBef>
                <a:spcPts val="600"/>
              </a:spcBef>
              <a:buNone/>
            </a:pPr>
            <a:r>
              <a:rPr lang="en-US" sz="2600" dirty="0">
                <a:latin typeface="Consolas" panose="020B0609020204030204" pitchFamily="49" charset="0"/>
              </a:rPr>
              <a:t>	</a:t>
            </a:r>
            <a:r>
              <a:rPr lang="en-US" sz="2600" dirty="0" err="1">
                <a:latin typeface="Consolas" panose="020B0609020204030204" pitchFamily="49" charset="0"/>
              </a:rPr>
              <a:t>crw</a:t>
            </a:r>
            <a:r>
              <a:rPr lang="en-US" sz="2600" dirty="0">
                <a:latin typeface="Consolas" panose="020B0609020204030204" pitchFamily="49" charset="0"/>
              </a:rPr>
              <a:t>-</a:t>
            </a:r>
            <a:r>
              <a:rPr lang="en-US" sz="2600" dirty="0" err="1">
                <a:latin typeface="Consolas" panose="020B0609020204030204" pitchFamily="49" charset="0"/>
              </a:rPr>
              <a:t>rw</a:t>
            </a:r>
            <a:r>
              <a:rPr lang="en-US" sz="2600" dirty="0">
                <a:latin typeface="Consolas" panose="020B0609020204030204" pitchFamily="49" charset="0"/>
              </a:rPr>
              <a:t>---- 1 root </a:t>
            </a:r>
            <a:r>
              <a:rPr lang="en-US" sz="2600" dirty="0" err="1">
                <a:latin typeface="Consolas" panose="020B0609020204030204" pitchFamily="49" charset="0"/>
              </a:rPr>
              <a:t>root</a:t>
            </a:r>
            <a:r>
              <a:rPr lang="en-US" sz="2600" dirty="0">
                <a:latin typeface="Consolas" panose="020B0609020204030204" pitchFamily="49" charset="0"/>
              </a:rPr>
              <a:t> 4,64 Dec 4 18:04 /dev/ttyS0</a:t>
            </a:r>
          </a:p>
        </p:txBody>
      </p:sp>
      <p:sp>
        <p:nvSpPr>
          <p:cNvPr id="7" name="Content Placeholder 6">
            <a:extLst>
              <a:ext uri="{FF2B5EF4-FFF2-40B4-BE49-F238E27FC236}">
                <a16:creationId xmlns:a16="http://schemas.microsoft.com/office/drawing/2014/main" id="{28664369-0EF6-4BAE-4B74-457C8D1AD786}"/>
              </a:ext>
            </a:extLst>
          </p:cNvPr>
          <p:cNvSpPr>
            <a:spLocks noGrp="1"/>
          </p:cNvSpPr>
          <p:nvPr>
            <p:ph sz="quarter" idx="17"/>
          </p:nvPr>
        </p:nvSpPr>
        <p:spPr>
          <a:xfrm>
            <a:off x="611397" y="4469888"/>
            <a:ext cx="11015663" cy="1313624"/>
          </a:xfrm>
        </p:spPr>
        <p:txBody>
          <a:bodyPr wrap="square" lIns="0" tIns="18000" rIns="0" bIns="18000" anchor="ctr" anchorCtr="0">
            <a:spAutoFit/>
          </a:bodyPr>
          <a:lstStyle/>
          <a:p>
            <a:pPr marL="0" indent="0">
              <a:spcBef>
                <a:spcPts val="300"/>
              </a:spcBef>
              <a:buNone/>
            </a:pPr>
            <a:r>
              <a:rPr lang="en-US" sz="2600" dirty="0"/>
              <a:t>	Other special files:</a:t>
            </a:r>
          </a:p>
          <a:p>
            <a:pPr marL="1612900" lvl="1" indent="0">
              <a:spcBef>
                <a:spcPts val="300"/>
              </a:spcBef>
              <a:buNone/>
            </a:pPr>
            <a:r>
              <a:rPr lang="en-US" sz="2600" dirty="0"/>
              <a:t>symbolic links</a:t>
            </a:r>
          </a:p>
          <a:p>
            <a:pPr marL="486918" lvl="1" indent="0" defTabSz="806450">
              <a:spcBef>
                <a:spcPts val="300"/>
              </a:spcBef>
              <a:buNone/>
            </a:pPr>
            <a:r>
              <a:rPr lang="en-US" sz="2600" dirty="0"/>
              <a:t>		named/anonymous </a:t>
            </a:r>
            <a:r>
              <a:rPr lang="en-US" sz="2600" spc="-300" dirty="0"/>
              <a:t>F I F O </a:t>
            </a:r>
            <a:r>
              <a:rPr lang="en-US" sz="2600" dirty="0"/>
              <a:t>s (sockets/pipes)</a:t>
            </a:r>
          </a:p>
        </p:txBody>
      </p:sp>
      <p:sp>
        <p:nvSpPr>
          <p:cNvPr id="8" name="Content Placeholder 7">
            <a:extLst>
              <a:ext uri="{FF2B5EF4-FFF2-40B4-BE49-F238E27FC236}">
                <a16:creationId xmlns:a16="http://schemas.microsoft.com/office/drawing/2014/main" id="{244BFE8B-1F63-C36C-3D1D-17946319B55E}"/>
              </a:ext>
            </a:extLst>
          </p:cNvPr>
          <p:cNvSpPr>
            <a:spLocks noGrp="1"/>
          </p:cNvSpPr>
          <p:nvPr>
            <p:ph sz="quarter" idx="18"/>
          </p:nvPr>
        </p:nvSpPr>
        <p:spPr>
          <a:xfrm>
            <a:off x="602771" y="5872677"/>
            <a:ext cx="11015663" cy="436461"/>
          </a:xfrm>
        </p:spPr>
        <p:txBody>
          <a:bodyPr wrap="square" lIns="0" tIns="18000" rIns="0" bIns="18000" anchor="ctr" anchorCtr="0">
            <a:spAutoFit/>
          </a:bodyPr>
          <a:lstStyle/>
          <a:p>
            <a:pPr marL="342900" indent="-342900"/>
            <a:r>
              <a:rPr lang="en-US" sz="2600" dirty="0"/>
              <a:t>“Everything is a file </a:t>
            </a:r>
            <a:r>
              <a:rPr lang="en-US" sz="2600" i="1" dirty="0"/>
              <a:t>descriptor”</a:t>
            </a:r>
          </a:p>
        </p:txBody>
      </p:sp>
    </p:spTree>
    <p:extLst>
      <p:ext uri="{BB962C8B-B14F-4D97-AF65-F5344CB8AC3E}">
        <p14:creationId xmlns:p14="http://schemas.microsoft.com/office/powerpoint/2010/main" val="139485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5" y="208801"/>
            <a:ext cx="11015663" cy="559572"/>
          </a:xfrm>
        </p:spPr>
        <p:txBody>
          <a:bodyPr wrap="square" lIns="0" tIns="18000" rIns="0" bIns="18000" anchor="ctr" anchorCtr="0">
            <a:spAutoFit/>
          </a:bodyPr>
          <a:lstStyle/>
          <a:p>
            <a:r>
              <a:rPr lang="en-US" sz="3400" noProof="0" dirty="0"/>
              <a:t>Files (8)</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600075" y="1097762"/>
            <a:ext cx="10925175" cy="2344676"/>
          </a:xfrm>
        </p:spPr>
        <p:txBody>
          <a:bodyPr wrap="square" lIns="0" tIns="18000" rIns="0" bIns="18000" anchor="ctr" anchorCtr="0">
            <a:spAutoFit/>
          </a:bodyPr>
          <a:lstStyle/>
          <a:p>
            <a:pPr marL="342900" indent="-342900">
              <a:spcBef>
                <a:spcPts val="600"/>
              </a:spcBef>
            </a:pPr>
            <a:r>
              <a:rPr lang="en-US" sz="2800" dirty="0"/>
              <a:t>Pipes: pseudo files allowing for processes to communicate over a </a:t>
            </a:r>
            <a:r>
              <a:rPr lang="en-US" sz="2800" spc="-350" dirty="0"/>
              <a:t>F I F </a:t>
            </a:r>
            <a:r>
              <a:rPr lang="en-US" sz="2800" dirty="0"/>
              <a:t>O channel</a:t>
            </a:r>
          </a:p>
          <a:p>
            <a:pPr marL="342900" indent="-342900">
              <a:spcBef>
                <a:spcPts val="600"/>
              </a:spcBef>
            </a:pPr>
            <a:r>
              <a:rPr lang="en-US" sz="2800" dirty="0"/>
              <a:t>Has to be set up in advance</a:t>
            </a:r>
          </a:p>
          <a:p>
            <a:pPr marL="342900" indent="-342900">
              <a:spcBef>
                <a:spcPts val="600"/>
              </a:spcBef>
            </a:pPr>
            <a:r>
              <a:rPr lang="en-US" sz="2800" dirty="0"/>
              <a:t>Looks like a “</a:t>
            </a:r>
            <a:r>
              <a:rPr lang="en-US" sz="2800" i="1" dirty="0"/>
              <a:t>normal</a:t>
            </a:r>
            <a:r>
              <a:rPr lang="en-US" sz="2800" dirty="0"/>
              <a:t>” file to </a:t>
            </a:r>
            <a:r>
              <a:rPr lang="en-US" sz="2800" dirty="0">
                <a:latin typeface="Consolas" panose="020B0609020204030204" pitchFamily="49" charset="0"/>
              </a:rPr>
              <a:t>read</a:t>
            </a:r>
            <a:r>
              <a:rPr lang="en-US" sz="2800" dirty="0"/>
              <a:t> and </a:t>
            </a:r>
            <a:r>
              <a:rPr lang="en-US" sz="2800" dirty="0">
                <a:latin typeface="Consolas" panose="020B0609020204030204" pitchFamily="49" charset="0"/>
              </a:rPr>
              <a:t>write</a:t>
            </a:r>
            <a:r>
              <a:rPr lang="en-US" sz="2800" dirty="0"/>
              <a:t> from/to running processes</a:t>
            </a:r>
          </a:p>
        </p:txBody>
      </p:sp>
      <p:pic>
        <p:nvPicPr>
          <p:cNvPr id="6" name="Picture 5" descr="The figure illustrates two processes connected by a pipe.&#10;Long description is available in notes, press F6">
            <a:extLst>
              <a:ext uri="{FF2B5EF4-FFF2-40B4-BE49-F238E27FC236}">
                <a16:creationId xmlns:a16="http://schemas.microsoft.com/office/drawing/2014/main" id="{6C0560EF-EFFF-D3D5-3211-68C240412CD2}"/>
              </a:ext>
            </a:extLst>
          </p:cNvPr>
          <p:cNvPicPr>
            <a:picLocks noChangeAspect="1"/>
          </p:cNvPicPr>
          <p:nvPr/>
        </p:nvPicPr>
        <p:blipFill>
          <a:blip r:embed="rId3"/>
          <a:stretch>
            <a:fillRect/>
          </a:stretch>
        </p:blipFill>
        <p:spPr>
          <a:xfrm>
            <a:off x="3016060" y="3524531"/>
            <a:ext cx="6159889" cy="2190188"/>
          </a:xfrm>
          <a:prstGeom prst="rect">
            <a:avLst/>
          </a:prstGeom>
        </p:spPr>
      </p:pic>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3630094" y="5917715"/>
            <a:ext cx="4938370" cy="313350"/>
          </a:xfrm>
        </p:spPr>
        <p:txBody>
          <a:bodyPr wrap="square" lIns="0" tIns="18000" rIns="0" bIns="18000" anchor="ctr" anchorCtr="0">
            <a:spAutoFit/>
          </a:bodyPr>
          <a:lstStyle/>
          <a:p>
            <a:pPr marL="0" indent="0">
              <a:buNone/>
            </a:pPr>
            <a:r>
              <a:rPr lang="en-US" altLang="en-US" sz="1800" dirty="0"/>
              <a:t>Figure 1.16 Two processes connected by a pipe.</a:t>
            </a:r>
          </a:p>
        </p:txBody>
      </p:sp>
    </p:spTree>
    <p:extLst>
      <p:ext uri="{BB962C8B-B14F-4D97-AF65-F5344CB8AC3E}">
        <p14:creationId xmlns:p14="http://schemas.microsoft.com/office/powerpoint/2010/main" val="27555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84203" y="225509"/>
            <a:ext cx="11031535" cy="559572"/>
          </a:xfrm>
        </p:spPr>
        <p:txBody>
          <a:bodyPr wrap="square" lIns="0" tIns="18000" rIns="0" bIns="18000" anchor="ctr" anchorCtr="0">
            <a:spAutoFit/>
          </a:bodyPr>
          <a:lstStyle/>
          <a:p>
            <a:r>
              <a:rPr lang="en-US" sz="3400" noProof="0" dirty="0"/>
              <a:t>The Operating System as a Resource Manager</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83731" y="982667"/>
            <a:ext cx="11042610" cy="2613980"/>
          </a:xfrm>
        </p:spPr>
        <p:txBody>
          <a:bodyPr wrap="square" lIns="0" tIns="18000" rIns="0" bIns="18000" anchor="ctr" anchorCtr="0">
            <a:spAutoFit/>
          </a:bodyPr>
          <a:lstStyle/>
          <a:p>
            <a:pPr marL="342900" indent="-342900"/>
            <a:r>
              <a:rPr lang="en-US" sz="2800" dirty="0"/>
              <a:t>Top-down view</a:t>
            </a:r>
          </a:p>
          <a:p>
            <a:pPr marL="829818" lvl="1" indent="-342900"/>
            <a:r>
              <a:rPr lang="en-US" sz="2800" dirty="0"/>
              <a:t>Provide abstractions to application programs</a:t>
            </a:r>
          </a:p>
          <a:p>
            <a:pPr marL="342900" indent="-342900"/>
            <a:r>
              <a:rPr lang="en-US" sz="2800" dirty="0"/>
              <a:t>Bottom-up view</a:t>
            </a:r>
          </a:p>
          <a:p>
            <a:pPr marL="829818" lvl="1" indent="-342900"/>
            <a:r>
              <a:rPr lang="en-US" sz="2800" dirty="0"/>
              <a:t>Manage pieces of complex system</a:t>
            </a:r>
          </a:p>
          <a:p>
            <a:pPr marL="829818" lvl="1" indent="-342900"/>
            <a:r>
              <a:rPr lang="en-US" sz="2800" dirty="0"/>
              <a:t>Provide orderly, controlled allocation of resources</a:t>
            </a:r>
          </a:p>
        </p:txBody>
      </p:sp>
    </p:spTree>
    <p:extLst>
      <p:ext uri="{BB962C8B-B14F-4D97-AF65-F5344CB8AC3E}">
        <p14:creationId xmlns:p14="http://schemas.microsoft.com/office/powerpoint/2010/main" val="318769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600074" y="208795"/>
            <a:ext cx="11015663" cy="559572"/>
          </a:xfrm>
        </p:spPr>
        <p:txBody>
          <a:bodyPr wrap="square" lIns="0" tIns="18000" rIns="0" bIns="18000" anchor="ctr" anchorCtr="0">
            <a:spAutoFit/>
          </a:bodyPr>
          <a:lstStyle/>
          <a:p>
            <a:r>
              <a:rPr lang="en-US" sz="3400" noProof="0" dirty="0"/>
              <a:t>Files (9)</a:t>
            </a:r>
          </a:p>
        </p:txBody>
      </p:sp>
      <p:sp>
        <p:nvSpPr>
          <p:cNvPr id="3" name="Content Placeholder 2">
            <a:extLst>
              <a:ext uri="{FF2B5EF4-FFF2-40B4-BE49-F238E27FC236}">
                <a16:creationId xmlns:a16="http://schemas.microsoft.com/office/drawing/2014/main" id="{81409036-E2D3-69BE-46E5-4A34AD4B0C99}"/>
              </a:ext>
            </a:extLst>
          </p:cNvPr>
          <p:cNvSpPr>
            <a:spLocks noGrp="1"/>
          </p:cNvSpPr>
          <p:nvPr>
            <p:ph sz="quarter" idx="13"/>
          </p:nvPr>
        </p:nvSpPr>
        <p:spPr>
          <a:xfrm>
            <a:off x="600074" y="1095039"/>
            <a:ext cx="11015663" cy="405683"/>
          </a:xfrm>
        </p:spPr>
        <p:txBody>
          <a:bodyPr wrap="square" lIns="0" tIns="18000" rIns="0" bIns="18000" anchor="ctr" anchorCtr="0">
            <a:spAutoFit/>
          </a:bodyPr>
          <a:lstStyle/>
          <a:p>
            <a:pPr marL="0" indent="0">
              <a:buNone/>
            </a:pPr>
            <a:r>
              <a:rPr lang="en-US" sz="2400" dirty="0">
                <a:solidFill>
                  <a:srgbClr val="007FA3"/>
                </a:solidFill>
              </a:rPr>
              <a:t>Terminology</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600074" y="1705717"/>
            <a:ext cx="11015663" cy="4529889"/>
          </a:xfrm>
        </p:spPr>
        <p:txBody>
          <a:bodyPr wrap="square" lIns="0" tIns="18000" rIns="0" bIns="18000" anchor="ctr" anchorCtr="0">
            <a:spAutoFit/>
          </a:bodyPr>
          <a:lstStyle/>
          <a:p>
            <a:pPr marL="0" indent="0">
              <a:spcBef>
                <a:spcPts val="600"/>
              </a:spcBef>
              <a:buNone/>
            </a:pPr>
            <a:r>
              <a:rPr lang="en-US" sz="2800" dirty="0"/>
              <a:t>Important terms</a:t>
            </a:r>
          </a:p>
          <a:p>
            <a:pPr marL="342900" indent="-342900">
              <a:spcBef>
                <a:spcPts val="600"/>
              </a:spcBef>
            </a:pPr>
            <a:r>
              <a:rPr lang="en-US" sz="2800" dirty="0"/>
              <a:t>Path</a:t>
            </a:r>
          </a:p>
          <a:p>
            <a:pPr marL="342900" indent="-342900">
              <a:spcBef>
                <a:spcPts val="600"/>
              </a:spcBef>
            </a:pPr>
            <a:r>
              <a:rPr lang="en-US" sz="2800" dirty="0"/>
              <a:t>Folder / map / directory</a:t>
            </a:r>
          </a:p>
          <a:p>
            <a:pPr marL="342900" indent="-342900">
              <a:spcBef>
                <a:spcPts val="600"/>
              </a:spcBef>
            </a:pPr>
            <a:r>
              <a:rPr lang="en-US" sz="2800" dirty="0"/>
              <a:t>Root directory</a:t>
            </a:r>
          </a:p>
          <a:p>
            <a:pPr marL="342900" indent="-342900">
              <a:spcBef>
                <a:spcPts val="600"/>
              </a:spcBef>
            </a:pPr>
            <a:r>
              <a:rPr lang="en-US" sz="2800" dirty="0"/>
              <a:t>Working directory</a:t>
            </a:r>
          </a:p>
          <a:p>
            <a:pPr marL="342900" indent="-342900">
              <a:spcBef>
                <a:spcPts val="600"/>
              </a:spcBef>
            </a:pPr>
            <a:r>
              <a:rPr lang="en-US" sz="2800" dirty="0"/>
              <a:t>File descriptor</a:t>
            </a:r>
          </a:p>
          <a:p>
            <a:pPr marL="342900" indent="-342900">
              <a:spcBef>
                <a:spcPts val="600"/>
              </a:spcBef>
            </a:pPr>
            <a:r>
              <a:rPr lang="en-US" sz="2800" dirty="0"/>
              <a:t>Mounting</a:t>
            </a:r>
          </a:p>
          <a:p>
            <a:pPr marL="342900" indent="-342900">
              <a:spcBef>
                <a:spcPts val="600"/>
              </a:spcBef>
            </a:pPr>
            <a:r>
              <a:rPr lang="en-US" sz="2800" dirty="0"/>
              <a:t>Block/character special files</a:t>
            </a:r>
          </a:p>
          <a:p>
            <a:pPr marL="342900" indent="-342900">
              <a:spcBef>
                <a:spcPts val="600"/>
              </a:spcBef>
            </a:pPr>
            <a:r>
              <a:rPr lang="en-US" sz="2800" dirty="0"/>
              <a:t>Pipe</a:t>
            </a:r>
          </a:p>
        </p:txBody>
      </p:sp>
    </p:spTree>
    <p:extLst>
      <p:ext uri="{BB962C8B-B14F-4D97-AF65-F5344CB8AC3E}">
        <p14:creationId xmlns:p14="http://schemas.microsoft.com/office/powerpoint/2010/main" val="3747536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8" y="211852"/>
            <a:ext cx="11015660" cy="559572"/>
          </a:xfrm>
        </p:spPr>
        <p:txBody>
          <a:bodyPr wrap="square" lIns="0" tIns="18000" rIns="0" bIns="18000" anchor="ctr" anchorCtr="0">
            <a:spAutoFit/>
          </a:bodyPr>
          <a:lstStyle/>
          <a:p>
            <a:r>
              <a:rPr lang="en-US" sz="3400" noProof="0" dirty="0"/>
              <a:t>Ontogeny Recapitulates Phylogeny</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9606" y="1094971"/>
            <a:ext cx="11016293" cy="3437283"/>
          </a:xfrm>
        </p:spPr>
        <p:txBody>
          <a:bodyPr wrap="square" lIns="0" tIns="18000" rIns="0" bIns="18000" anchor="ctr" anchorCtr="0">
            <a:spAutoFit/>
          </a:bodyPr>
          <a:lstStyle/>
          <a:p>
            <a:pPr marL="342900" indent="-342900">
              <a:spcBef>
                <a:spcPts val="600"/>
              </a:spcBef>
            </a:pPr>
            <a:r>
              <a:rPr lang="en-US" sz="2800" dirty="0"/>
              <a:t>Each new “species” of computer </a:t>
            </a:r>
          </a:p>
          <a:p>
            <a:pPr marL="829818" lvl="1" indent="-342900"/>
            <a:r>
              <a:rPr lang="en-US" sz="2800" dirty="0"/>
              <a:t>Goes through same development as “ancestors”</a:t>
            </a:r>
          </a:p>
          <a:p>
            <a:pPr marL="342900" indent="-342900">
              <a:spcBef>
                <a:spcPts val="600"/>
              </a:spcBef>
            </a:pPr>
            <a:r>
              <a:rPr lang="en-US" sz="2800" dirty="0"/>
              <a:t>Consequence of impermanence</a:t>
            </a:r>
          </a:p>
          <a:p>
            <a:pPr marL="829818" lvl="1" indent="-342900"/>
            <a:r>
              <a:rPr lang="en-US" sz="2800" dirty="0"/>
              <a:t>Text often looks at “obsolete” concepts</a:t>
            </a:r>
          </a:p>
          <a:p>
            <a:pPr marL="829818" lvl="1" indent="-342900"/>
            <a:r>
              <a:rPr lang="en-US" sz="2800" dirty="0"/>
              <a:t>Changes in technology may bring them back</a:t>
            </a:r>
          </a:p>
          <a:p>
            <a:pPr marL="342900" indent="-342900">
              <a:spcBef>
                <a:spcPts val="600"/>
              </a:spcBef>
            </a:pPr>
            <a:r>
              <a:rPr lang="en-US" sz="2800" dirty="0"/>
              <a:t>Happens with large memory, protection hardware, disks, virtual memory</a:t>
            </a:r>
          </a:p>
        </p:txBody>
      </p:sp>
    </p:spTree>
    <p:extLst>
      <p:ext uri="{BB962C8B-B14F-4D97-AF65-F5344CB8AC3E}">
        <p14:creationId xmlns:p14="http://schemas.microsoft.com/office/powerpoint/2010/main" val="356710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427"/>
            <a:ext cx="11015663" cy="559572"/>
          </a:xfrm>
        </p:spPr>
        <p:txBody>
          <a:bodyPr wrap="square" lIns="0" tIns="18000" rIns="0" bIns="18000" anchor="ctr" anchorCtr="0">
            <a:spAutoFit/>
          </a:bodyPr>
          <a:lstStyle/>
          <a:p>
            <a:r>
              <a:rPr lang="en-US" sz="3400" noProof="0" dirty="0"/>
              <a:t>System Calls (1)</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600076" y="1091171"/>
            <a:ext cx="6296024" cy="2852507"/>
          </a:xfrm>
        </p:spPr>
        <p:txBody>
          <a:bodyPr wrap="square" lIns="0" tIns="18000" rIns="0" bIns="18000" anchor="ctr" anchorCtr="0">
            <a:spAutoFit/>
          </a:bodyPr>
          <a:lstStyle/>
          <a:p>
            <a:pPr marL="0" indent="0">
              <a:spcBef>
                <a:spcPts val="600"/>
              </a:spcBef>
              <a:buNone/>
            </a:pPr>
            <a:r>
              <a:rPr lang="en-US" sz="2400" dirty="0"/>
              <a:t>System calls are the interface the </a:t>
            </a:r>
            <a:r>
              <a:rPr lang="en-US" sz="2400" spc="-300" dirty="0"/>
              <a:t>O </a:t>
            </a:r>
            <a:r>
              <a:rPr lang="en-US" sz="2400" dirty="0"/>
              <a:t>S offers to applications to request services</a:t>
            </a:r>
          </a:p>
          <a:p>
            <a:pPr marL="0" indent="0">
              <a:spcBef>
                <a:spcPts val="600"/>
              </a:spcBef>
              <a:buNone/>
            </a:pPr>
            <a:r>
              <a:rPr lang="en-US" sz="2400" b="1" dirty="0"/>
              <a:t>Problem:</a:t>
            </a:r>
          </a:p>
          <a:p>
            <a:pPr marL="342900" indent="-342900">
              <a:spcBef>
                <a:spcPts val="600"/>
              </a:spcBef>
            </a:pPr>
            <a:r>
              <a:rPr lang="en-US" sz="2400" dirty="0"/>
              <a:t>System call mechanism is highly operating system and hardware specific</a:t>
            </a:r>
          </a:p>
          <a:p>
            <a:pPr marL="342900" indent="-342900">
              <a:spcBef>
                <a:spcPts val="600"/>
              </a:spcBef>
            </a:pPr>
            <a:r>
              <a:rPr lang="en-US" sz="2400" dirty="0"/>
              <a:t>The need for efficiency exacerbates this problem</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600075" y="4038747"/>
            <a:ext cx="7724776" cy="2190788"/>
          </a:xfrm>
        </p:spPr>
        <p:txBody>
          <a:bodyPr wrap="square" lIns="0" tIns="18000" rIns="0" bIns="18000" anchor="ctr" anchorCtr="0">
            <a:spAutoFit/>
          </a:bodyPr>
          <a:lstStyle/>
          <a:p>
            <a:pPr marL="0" indent="0">
              <a:buNone/>
            </a:pPr>
            <a:r>
              <a:rPr lang="en-US" altLang="en-US" sz="2400" b="1" dirty="0"/>
              <a:t>Solution:</a:t>
            </a:r>
          </a:p>
          <a:p>
            <a:pPr marL="342900" indent="-342900">
              <a:spcBef>
                <a:spcPts val="600"/>
              </a:spcBef>
            </a:pPr>
            <a:r>
              <a:rPr lang="en-US" altLang="en-US" sz="2400" dirty="0"/>
              <a:t>Encapsulate system calls in the C library (</a:t>
            </a:r>
            <a:r>
              <a:rPr lang="en-US" altLang="en-US" sz="2400" b="1" dirty="0" err="1">
                <a:latin typeface="Consolas" panose="020B0609020204030204" pitchFamily="49" charset="0"/>
              </a:rPr>
              <a:t>libc</a:t>
            </a:r>
            <a:r>
              <a:rPr lang="en-US" altLang="en-US" sz="2400" dirty="0"/>
              <a:t>)</a:t>
            </a:r>
          </a:p>
          <a:p>
            <a:pPr marL="342900" indent="-342900">
              <a:spcBef>
                <a:spcPts val="600"/>
              </a:spcBef>
            </a:pPr>
            <a:r>
              <a:rPr lang="en-US" altLang="en-US" sz="2400" b="1" dirty="0"/>
              <a:t>Typically</a:t>
            </a:r>
            <a:r>
              <a:rPr lang="en-US" altLang="en-US" sz="2400" dirty="0"/>
              <a:t> exports 1 library call for each system call</a:t>
            </a:r>
          </a:p>
          <a:p>
            <a:pPr marL="342900" indent="-342900">
              <a:spcBef>
                <a:spcPts val="600"/>
              </a:spcBef>
            </a:pPr>
            <a:r>
              <a:rPr lang="en-US" altLang="en-US" sz="2400" spc="-300" dirty="0"/>
              <a:t>U N I </a:t>
            </a:r>
            <a:r>
              <a:rPr lang="en-US" altLang="en-US" sz="2400" dirty="0"/>
              <a:t>X </a:t>
            </a:r>
            <a:r>
              <a:rPr lang="en-US" altLang="en-US" sz="2400" b="1" dirty="0" err="1">
                <a:latin typeface="Consolas" panose="020B0609020204030204" pitchFamily="49" charset="0"/>
              </a:rPr>
              <a:t>libc</a:t>
            </a:r>
            <a:r>
              <a:rPr lang="en-US" altLang="en-US" sz="2400" dirty="0"/>
              <a:t> based on the C </a:t>
            </a:r>
            <a:r>
              <a:rPr lang="en-US" altLang="en-US" sz="2400" spc="-300" dirty="0"/>
              <a:t>P O S I </a:t>
            </a:r>
            <a:r>
              <a:rPr lang="en-US" altLang="en-US" sz="2400" dirty="0"/>
              <a:t>X library</a:t>
            </a:r>
          </a:p>
          <a:p>
            <a:pPr marL="342900" indent="-342900">
              <a:spcBef>
                <a:spcPts val="600"/>
              </a:spcBef>
            </a:pPr>
            <a:r>
              <a:rPr lang="en-US" altLang="en-US" sz="2400" dirty="0"/>
              <a:t>Note that many </a:t>
            </a:r>
            <a:r>
              <a:rPr lang="en-US" altLang="en-US" sz="2400" spc="-300" dirty="0"/>
              <a:t>U N I </a:t>
            </a:r>
            <a:r>
              <a:rPr lang="en-US" altLang="en-US" sz="2400" dirty="0"/>
              <a:t>X C libraries exist…</a:t>
            </a:r>
          </a:p>
        </p:txBody>
      </p:sp>
      <p:pic>
        <p:nvPicPr>
          <p:cNvPr id="7" name="Picture 6" descr="An rectangle divided into four part namely, applications, libraries, O S and C P U. &#10;Long description is available in notes, press F6">
            <a:extLst>
              <a:ext uri="{FF2B5EF4-FFF2-40B4-BE49-F238E27FC236}">
                <a16:creationId xmlns:a16="http://schemas.microsoft.com/office/drawing/2014/main" id="{0298EA2B-A0CA-F19C-B700-FD54B7C53D22}"/>
              </a:ext>
            </a:extLst>
          </p:cNvPr>
          <p:cNvPicPr>
            <a:picLocks noChangeAspect="1"/>
          </p:cNvPicPr>
          <p:nvPr/>
        </p:nvPicPr>
        <p:blipFill>
          <a:blip r:embed="rId3"/>
          <a:stretch>
            <a:fillRect/>
          </a:stretch>
        </p:blipFill>
        <p:spPr>
          <a:xfrm>
            <a:off x="7619776" y="1159300"/>
            <a:ext cx="4000008" cy="2716249"/>
          </a:xfrm>
          <a:prstGeom prst="rect">
            <a:avLst/>
          </a:prstGeom>
        </p:spPr>
      </p:pic>
    </p:spTree>
    <p:extLst>
      <p:ext uri="{BB962C8B-B14F-4D97-AF65-F5344CB8AC3E}">
        <p14:creationId xmlns:p14="http://schemas.microsoft.com/office/powerpoint/2010/main" val="266427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427"/>
            <a:ext cx="11015661" cy="559572"/>
          </a:xfrm>
        </p:spPr>
        <p:txBody>
          <a:bodyPr wrap="square" lIns="0" tIns="18000" rIns="0" bIns="18000" anchor="ctr" anchorCtr="0">
            <a:spAutoFit/>
          </a:bodyPr>
          <a:lstStyle/>
          <a:p>
            <a:r>
              <a:rPr lang="en-US" altLang="en-US" sz="3400" noProof="0" dirty="0"/>
              <a:t>System Calls (2)</a:t>
            </a:r>
            <a:endParaRPr lang="en-US" sz="3400" noProof="0" dirty="0"/>
          </a:p>
        </p:txBody>
      </p:sp>
      <p:pic>
        <p:nvPicPr>
          <p:cNvPr id="6" name="Picture 5" descr="The figure illustrates the 10 steps in making the system call read (f d, buffer, n bytes).&#10;Long description is available in notes, press F6">
            <a:extLst>
              <a:ext uri="{FF2B5EF4-FFF2-40B4-BE49-F238E27FC236}">
                <a16:creationId xmlns:a16="http://schemas.microsoft.com/office/drawing/2014/main" id="{F0310C94-0648-A561-D021-872BC8E92368}"/>
              </a:ext>
            </a:extLst>
          </p:cNvPr>
          <p:cNvPicPr>
            <a:picLocks noChangeAspect="1"/>
          </p:cNvPicPr>
          <p:nvPr/>
        </p:nvPicPr>
        <p:blipFill>
          <a:blip r:embed="rId3"/>
          <a:stretch>
            <a:fillRect/>
          </a:stretch>
        </p:blipFill>
        <p:spPr>
          <a:xfrm>
            <a:off x="3262587" y="1094863"/>
            <a:ext cx="5666830" cy="4103162"/>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299740" y="5697543"/>
            <a:ext cx="7599083" cy="313350"/>
          </a:xfrm>
        </p:spPr>
        <p:txBody>
          <a:bodyPr wrap="square" lIns="0" tIns="18000" rIns="0" bIns="18000" anchor="ctr" anchorCtr="0">
            <a:spAutoFit/>
          </a:bodyPr>
          <a:lstStyle/>
          <a:p>
            <a:pPr marL="0" indent="0">
              <a:spcBef>
                <a:spcPts val="600"/>
              </a:spcBef>
              <a:buNone/>
            </a:pPr>
            <a:r>
              <a:rPr lang="en-US" sz="1800" dirty="0"/>
              <a:t>Figure 1.17 The 10 steps in making the system call read(fd, buffer, nbytes).</a:t>
            </a:r>
          </a:p>
        </p:txBody>
      </p:sp>
    </p:spTree>
    <p:extLst>
      <p:ext uri="{BB962C8B-B14F-4D97-AF65-F5344CB8AC3E}">
        <p14:creationId xmlns:p14="http://schemas.microsoft.com/office/powerpoint/2010/main" val="1136215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4" y="227703"/>
            <a:ext cx="11015663" cy="559572"/>
          </a:xfrm>
        </p:spPr>
        <p:txBody>
          <a:bodyPr wrap="square" lIns="0" tIns="18000" rIns="0" bIns="18000" anchor="ctr" anchorCtr="0">
            <a:spAutoFit/>
          </a:bodyPr>
          <a:lstStyle/>
          <a:p>
            <a:r>
              <a:rPr lang="en-US" altLang="en-US" sz="3400" dirty="0"/>
              <a:t>System Calls for Process Management </a:t>
            </a:r>
            <a:endParaRPr lang="en-US" sz="3400" dirty="0"/>
          </a:p>
        </p:txBody>
      </p:sp>
      <p:graphicFrame>
        <p:nvGraphicFramePr>
          <p:cNvPr id="5" name="Table 4">
            <a:extLst>
              <a:ext uri="{FF2B5EF4-FFF2-40B4-BE49-F238E27FC236}">
                <a16:creationId xmlns:a16="http://schemas.microsoft.com/office/drawing/2014/main" id="{52553B8D-8F79-7712-9628-35889B513879}"/>
              </a:ext>
            </a:extLst>
          </p:cNvPr>
          <p:cNvGraphicFramePr>
            <a:graphicFrameLocks noGrp="1"/>
          </p:cNvGraphicFramePr>
          <p:nvPr>
            <p:extLst>
              <p:ext uri="{D42A27DB-BD31-4B8C-83A1-F6EECF244321}">
                <p14:modId xmlns:p14="http://schemas.microsoft.com/office/powerpoint/2010/main" val="41207799"/>
              </p:ext>
            </p:extLst>
          </p:nvPr>
        </p:nvGraphicFramePr>
        <p:xfrm>
          <a:off x="1633423" y="1469727"/>
          <a:ext cx="8925156" cy="1828800"/>
        </p:xfrm>
        <a:graphic>
          <a:graphicData uri="http://schemas.openxmlformats.org/drawingml/2006/table">
            <a:tbl>
              <a:tblPr firstRow="1" bandRow="1">
                <a:tableStyleId>{2D5ABB26-0587-4C30-8999-92F81FD0307C}</a:tableStyleId>
              </a:tblPr>
              <a:tblGrid>
                <a:gridCol w="3843710">
                  <a:extLst>
                    <a:ext uri="{9D8B030D-6E8A-4147-A177-3AD203B41FA5}">
                      <a16:colId xmlns:a16="http://schemas.microsoft.com/office/drawing/2014/main" val="1833414643"/>
                    </a:ext>
                  </a:extLst>
                </a:gridCol>
                <a:gridCol w="5081446">
                  <a:extLst>
                    <a:ext uri="{9D8B030D-6E8A-4147-A177-3AD203B41FA5}">
                      <a16:colId xmlns:a16="http://schemas.microsoft.com/office/drawing/2014/main" val="3787242710"/>
                    </a:ext>
                  </a:extLst>
                </a:gridCol>
              </a:tblGrid>
              <a:tr h="0">
                <a:tc>
                  <a:txBody>
                    <a:bodyPr/>
                    <a:lstStyle/>
                    <a:p>
                      <a:r>
                        <a:rPr lang="en-US" sz="1800" b="1" noProof="0" dirty="0">
                          <a:solidFill>
                            <a:schemeClr val="tx1"/>
                          </a:solidFill>
                          <a:latin typeface="Arial" panose="020B0604020202020204" pitchFamily="34" charset="0"/>
                          <a:cs typeface="Arial" panose="020B0604020202020204" pitchFamily="34" charset="0"/>
                        </a:rPr>
                        <a:t>Call</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noProof="0" dirty="0">
                          <a:solidFill>
                            <a:schemeClr val="tx1"/>
                          </a:solidFill>
                          <a:latin typeface="Arial" panose="020B0604020202020204" pitchFamily="34" charset="0"/>
                          <a:cs typeface="Arial" panose="020B0604020202020204" pitchFamily="34" charset="0"/>
                        </a:rPr>
                        <a:t>Description</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373292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p</a:t>
                      </a:r>
                      <a:r>
                        <a:rPr lang="en-US" sz="100" noProof="0" dirty="0">
                          <a:latin typeface="Arial" panose="020B0604020202020204" pitchFamily="34" charset="0"/>
                          <a:cs typeface="Arial" panose="020B0604020202020204" pitchFamily="34" charset="0"/>
                        </a:rPr>
                        <a:t> </a:t>
                      </a:r>
                      <a:r>
                        <a:rPr lang="en-US" sz="1800" noProof="0" dirty="0" err="1">
                          <a:latin typeface="Arial" panose="020B0604020202020204" pitchFamily="34" charset="0"/>
                          <a:cs typeface="Arial" panose="020B0604020202020204" pitchFamily="34" charset="0"/>
                        </a:rPr>
                        <a:t>i</a:t>
                      </a:r>
                      <a:r>
                        <a:rPr lang="en-US" sz="10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d fork( )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a:latin typeface="Arial" panose="020B0604020202020204" pitchFamily="34" charset="0"/>
                          <a:cs typeface="Arial" panose="020B0604020202020204" pitchFamily="34" charset="0"/>
                        </a:rPr>
                        <a:t>Create a child process identical to the parent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131316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p</a:t>
                      </a:r>
                      <a:r>
                        <a:rPr lang="en-US" sz="100" noProof="0" dirty="0">
                          <a:latin typeface="Arial" panose="020B0604020202020204" pitchFamily="34" charset="0"/>
                          <a:cs typeface="Arial" panose="020B0604020202020204" pitchFamily="34" charset="0"/>
                        </a:rPr>
                        <a:t> </a:t>
                      </a:r>
                      <a:r>
                        <a:rPr lang="en-US" sz="1800" noProof="0" dirty="0" err="1">
                          <a:latin typeface="Arial" panose="020B0604020202020204" pitchFamily="34" charset="0"/>
                          <a:cs typeface="Arial" panose="020B0604020202020204" pitchFamily="34" charset="0"/>
                        </a:rPr>
                        <a:t>i</a:t>
                      </a:r>
                      <a:r>
                        <a:rPr lang="en-US" sz="10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d waitp</a:t>
                      </a:r>
                      <a:r>
                        <a:rPr lang="en-US" sz="100" noProof="0" dirty="0">
                          <a:latin typeface="Arial" panose="020B0604020202020204" pitchFamily="34" charset="0"/>
                          <a:cs typeface="Arial" panose="020B0604020202020204" pitchFamily="34" charset="0"/>
                        </a:rPr>
                        <a:t> </a:t>
                      </a:r>
                      <a:r>
                        <a:rPr lang="en-US" sz="1800" noProof="0" dirty="0" err="1">
                          <a:latin typeface="Arial" panose="020B0604020202020204" pitchFamily="34" charset="0"/>
                          <a:cs typeface="Arial" panose="020B0604020202020204" pitchFamily="34" charset="0"/>
                        </a:rPr>
                        <a:t>i</a:t>
                      </a:r>
                      <a:r>
                        <a:rPr lang="en-US" sz="10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d( pid, &amp;statloc, options)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a:latin typeface="Arial" panose="020B0604020202020204" pitchFamily="34" charset="0"/>
                          <a:cs typeface="Arial" panose="020B0604020202020204" pitchFamily="34" charset="0"/>
                        </a:rPr>
                        <a:t>Wait for a child to terminate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4616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s = execve(name, argv, environp)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Replace a process’ core image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97033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exit(status)</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noProof="0" dirty="0">
                          <a:latin typeface="Arial" panose="020B0604020202020204" pitchFamily="34" charset="0"/>
                          <a:cs typeface="Arial" panose="020B0604020202020204" pitchFamily="34" charset="0"/>
                        </a:rPr>
                        <a:t>Terminate process execution and return status </a:t>
                      </a:r>
                    </a:p>
                  </a:txBody>
                  <a:tcPr marL="133877" marR="1338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14169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37043" y="4409528"/>
            <a:ext cx="8924472" cy="867348"/>
          </a:xfrm>
        </p:spPr>
        <p:txBody>
          <a:bodyPr wrap="square" lIns="0" tIns="18000" rIns="0" bIns="18000" anchor="ctr" anchorCtr="0">
            <a:spAutoFit/>
          </a:bodyPr>
          <a:lstStyle/>
          <a:p>
            <a:pPr marL="0" indent="0">
              <a:buNone/>
            </a:pPr>
            <a:r>
              <a:rPr lang="en-US" sz="1800" dirty="0"/>
              <a:t>Figure 1.18 Some of the major </a:t>
            </a:r>
            <a:r>
              <a:rPr lang="en-US" sz="1800" spc="-250" dirty="0"/>
              <a:t>P O S I </a:t>
            </a:r>
            <a:r>
              <a:rPr lang="en-US" sz="1800" dirty="0"/>
              <a:t>X system calls. The return code </a:t>
            </a:r>
            <a:r>
              <a:rPr lang="en-US" sz="1800" i="1" dirty="0"/>
              <a:t>s</a:t>
            </a:r>
            <a:r>
              <a:rPr lang="en-US" sz="1800" dirty="0"/>
              <a:t> is −1 if an error has occurred. The return codes are as follows: </a:t>
            </a:r>
            <a:r>
              <a:rPr lang="en-US" sz="1800" b="1" spc="-250" dirty="0"/>
              <a:t>p </a:t>
            </a:r>
            <a:r>
              <a:rPr lang="en-US" sz="1800" b="1" spc="-250" dirty="0" err="1"/>
              <a:t>i</a:t>
            </a:r>
            <a:r>
              <a:rPr lang="en-US" sz="1800" b="1" spc="-250" dirty="0"/>
              <a:t> </a:t>
            </a:r>
            <a:r>
              <a:rPr lang="en-US" sz="1800" b="1" dirty="0"/>
              <a:t>d</a:t>
            </a:r>
            <a:r>
              <a:rPr lang="en-US" sz="1800" dirty="0"/>
              <a:t> is a process id, </a:t>
            </a:r>
            <a:r>
              <a:rPr lang="en-US" sz="1800" b="1" spc="-250" dirty="0"/>
              <a:t>f </a:t>
            </a:r>
            <a:r>
              <a:rPr lang="en-US" sz="1800" b="1" dirty="0"/>
              <a:t>d</a:t>
            </a:r>
            <a:r>
              <a:rPr lang="en-US" sz="1800" dirty="0"/>
              <a:t> is a file descriptor, </a:t>
            </a:r>
            <a:r>
              <a:rPr lang="en-US" sz="1800" b="1" dirty="0"/>
              <a:t>n</a:t>
            </a:r>
            <a:r>
              <a:rPr lang="en-US" sz="1800" dirty="0"/>
              <a:t> is a byte count, </a:t>
            </a:r>
            <a:r>
              <a:rPr lang="en-US" sz="1800" b="1" dirty="0"/>
              <a:t>position</a:t>
            </a:r>
            <a:r>
              <a:rPr lang="en-US" sz="1800" dirty="0"/>
              <a:t> is an offset within the file, and </a:t>
            </a:r>
            <a:r>
              <a:rPr lang="en-US" sz="1800" b="1" dirty="0"/>
              <a:t>seconds</a:t>
            </a:r>
            <a:r>
              <a:rPr lang="en-US" sz="1800" dirty="0"/>
              <a:t> is the elapsed time.</a:t>
            </a:r>
          </a:p>
        </p:txBody>
      </p:sp>
    </p:spTree>
    <p:extLst>
      <p:ext uri="{BB962C8B-B14F-4D97-AF65-F5344CB8AC3E}">
        <p14:creationId xmlns:p14="http://schemas.microsoft.com/office/powerpoint/2010/main" val="4127036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4" y="218181"/>
            <a:ext cx="11015663" cy="559572"/>
          </a:xfrm>
        </p:spPr>
        <p:txBody>
          <a:bodyPr wrap="square" lIns="0" tIns="18000" rIns="0" bIns="18000" anchor="ctr" anchorCtr="0">
            <a:spAutoFit/>
          </a:bodyPr>
          <a:lstStyle/>
          <a:p>
            <a:r>
              <a:rPr lang="en-US" altLang="en-US" sz="3400" noProof="0" dirty="0"/>
              <a:t>System Calls for File Management </a:t>
            </a:r>
            <a:endParaRPr lang="en-US" sz="3400" dirty="0"/>
          </a:p>
        </p:txBody>
      </p:sp>
      <p:graphicFrame>
        <p:nvGraphicFramePr>
          <p:cNvPr id="6" name="Table 5">
            <a:extLst>
              <a:ext uri="{FF2B5EF4-FFF2-40B4-BE49-F238E27FC236}">
                <a16:creationId xmlns:a16="http://schemas.microsoft.com/office/drawing/2014/main" id="{335EE8B7-B4EC-07C1-68CF-7F113EEBE7E1}"/>
              </a:ext>
            </a:extLst>
          </p:cNvPr>
          <p:cNvGraphicFramePr>
            <a:graphicFrameLocks noGrp="1"/>
          </p:cNvGraphicFramePr>
          <p:nvPr>
            <p:extLst>
              <p:ext uri="{D42A27DB-BD31-4B8C-83A1-F6EECF244321}">
                <p14:modId xmlns:p14="http://schemas.microsoft.com/office/powerpoint/2010/main" val="3975146824"/>
              </p:ext>
            </p:extLst>
          </p:nvPr>
        </p:nvGraphicFramePr>
        <p:xfrm>
          <a:off x="1946841" y="1207204"/>
          <a:ext cx="8315577" cy="2673634"/>
        </p:xfrm>
        <a:graphic>
          <a:graphicData uri="http://schemas.openxmlformats.org/drawingml/2006/table">
            <a:tbl>
              <a:tblPr firstRow="1" bandRow="1">
                <a:tableStyleId>{2D5ABB26-0587-4C30-8999-92F81FD0307C}</a:tableStyleId>
              </a:tblPr>
              <a:tblGrid>
                <a:gridCol w="3599783">
                  <a:extLst>
                    <a:ext uri="{9D8B030D-6E8A-4147-A177-3AD203B41FA5}">
                      <a16:colId xmlns:a16="http://schemas.microsoft.com/office/drawing/2014/main" val="2176968888"/>
                    </a:ext>
                  </a:extLst>
                </a:gridCol>
                <a:gridCol w="4715794">
                  <a:extLst>
                    <a:ext uri="{9D8B030D-6E8A-4147-A177-3AD203B41FA5}">
                      <a16:colId xmlns:a16="http://schemas.microsoft.com/office/drawing/2014/main" val="113698449"/>
                    </a:ext>
                  </a:extLst>
                </a:gridCol>
              </a:tblGrid>
              <a:tr h="370840">
                <a:tc>
                  <a:txBody>
                    <a:bodyPr/>
                    <a:lstStyle/>
                    <a:p>
                      <a:r>
                        <a:rPr lang="en-US" sz="1600" b="1" noProof="0" dirty="0">
                          <a:solidFill>
                            <a:schemeClr val="tx1"/>
                          </a:solidFill>
                          <a:latin typeface="Arial" panose="020B0604020202020204" pitchFamily="34" charset="0"/>
                          <a:cs typeface="Arial" panose="020B0604020202020204" pitchFamily="34" charset="0"/>
                        </a:rPr>
                        <a:t>Call</a:t>
                      </a:r>
                      <a:r>
                        <a:rPr lang="en-US" sz="1600" noProof="0" dirty="0">
                          <a:solidFill>
                            <a:schemeClr val="tx1"/>
                          </a:solidFill>
                          <a:latin typeface="Arial" panose="020B0604020202020204" pitchFamily="34" charset="0"/>
                          <a:cs typeface="Arial" panose="020B0604020202020204" pitchFamily="34" charset="0"/>
                        </a:rPr>
                        <a:t>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2195820"/>
                  </a:ext>
                </a:extLst>
              </a:tr>
              <a:tr h="370840">
                <a:tc>
                  <a:txBody>
                    <a:bodyPr/>
                    <a:lstStyle/>
                    <a:p>
                      <a:r>
                        <a:rPr lang="en-US" sz="1600" noProof="0" dirty="0">
                          <a:latin typeface="Arial" panose="020B0604020202020204" pitchFamily="34" charset="0"/>
                          <a:cs typeface="Arial" panose="020B0604020202020204" pitchFamily="34" charset="0"/>
                        </a:rPr>
                        <a:t>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 = open(file, how,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a:latin typeface="Arial" panose="020B0604020202020204" pitchFamily="34" charset="0"/>
                          <a:cs typeface="Arial" panose="020B0604020202020204" pitchFamily="34" charset="0"/>
                        </a:rPr>
                        <a:t>Open a file for reading, writing, or both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3501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s = close(f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Close an open file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2412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n = read(f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 buffer, nbytes)</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Read data from a file into a buffer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723228"/>
                  </a:ext>
                </a:extLst>
              </a:tr>
              <a:tr h="4485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n = write(f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 buffer, nbytes)</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Write data from a buffer into a file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44005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Position = Iseek(f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 offset, whence)</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Move the file pointer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7934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s = stat(name, &amp;buf)</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Get a file's status information </a:t>
                      </a:r>
                    </a:p>
                  </a:txBody>
                  <a:tcPr marL="110642" marR="1106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403797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62658" y="4452663"/>
            <a:ext cx="8929997" cy="867348"/>
          </a:xfrm>
        </p:spPr>
        <p:txBody>
          <a:bodyPr wrap="square" lIns="0" tIns="18000" rIns="0" bIns="18000" anchor="ctr" anchorCtr="0">
            <a:spAutoFit/>
          </a:bodyPr>
          <a:lstStyle/>
          <a:p>
            <a:pPr marL="0" indent="0">
              <a:buNone/>
            </a:pPr>
            <a:r>
              <a:rPr lang="en-US" sz="1800" dirty="0"/>
              <a:t>Figure 1.18 Some of the major </a:t>
            </a:r>
            <a:r>
              <a:rPr lang="en-US" sz="1800" spc="-250" dirty="0"/>
              <a:t>P O S I </a:t>
            </a:r>
            <a:r>
              <a:rPr lang="en-US" sz="1800" dirty="0"/>
              <a:t>X system calls. The return code </a:t>
            </a:r>
            <a:r>
              <a:rPr lang="en-US" sz="1800" i="1" dirty="0"/>
              <a:t>s</a:t>
            </a:r>
            <a:r>
              <a:rPr lang="en-US" sz="1800" dirty="0"/>
              <a:t> is −1 if an error has occurred. The return codes are as follows: </a:t>
            </a:r>
            <a:r>
              <a:rPr lang="en-US" sz="1800" b="1" spc="-250" dirty="0"/>
              <a:t>p </a:t>
            </a:r>
            <a:r>
              <a:rPr lang="en-US" sz="1800" b="1" spc="-250" dirty="0" err="1"/>
              <a:t>i</a:t>
            </a:r>
            <a:r>
              <a:rPr lang="en-US" sz="1800" b="1" spc="-250" dirty="0"/>
              <a:t> </a:t>
            </a:r>
            <a:r>
              <a:rPr lang="en-US" sz="1800" b="1" dirty="0"/>
              <a:t>d </a:t>
            </a:r>
            <a:r>
              <a:rPr lang="en-US" sz="1800" dirty="0"/>
              <a:t>is a process id, </a:t>
            </a:r>
            <a:r>
              <a:rPr lang="en-US" sz="1800" b="1" spc="-250" dirty="0"/>
              <a:t>f </a:t>
            </a:r>
            <a:r>
              <a:rPr lang="en-US" sz="1800" b="1" dirty="0"/>
              <a:t>d </a:t>
            </a:r>
            <a:r>
              <a:rPr lang="en-US" sz="1800" dirty="0"/>
              <a:t>is a file descriptor, </a:t>
            </a:r>
            <a:r>
              <a:rPr lang="en-US" sz="1800" b="1" dirty="0"/>
              <a:t>n</a:t>
            </a:r>
            <a:r>
              <a:rPr lang="en-US" sz="1800" dirty="0"/>
              <a:t> is a byte count, </a:t>
            </a:r>
            <a:r>
              <a:rPr lang="en-US" sz="1800" b="1" dirty="0"/>
              <a:t>position</a:t>
            </a:r>
            <a:r>
              <a:rPr lang="en-US" sz="1800" dirty="0"/>
              <a:t> is an offset within the file, and </a:t>
            </a:r>
            <a:r>
              <a:rPr lang="en-US" sz="1800" b="1" dirty="0"/>
              <a:t>seconds</a:t>
            </a:r>
            <a:r>
              <a:rPr lang="en-US" sz="1800" dirty="0"/>
              <a:t> is the elapsed time.</a:t>
            </a:r>
          </a:p>
        </p:txBody>
      </p:sp>
    </p:spTree>
    <p:extLst>
      <p:ext uri="{BB962C8B-B14F-4D97-AF65-F5344CB8AC3E}">
        <p14:creationId xmlns:p14="http://schemas.microsoft.com/office/powerpoint/2010/main" val="2347346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4" y="216380"/>
            <a:ext cx="11015663" cy="559572"/>
          </a:xfrm>
        </p:spPr>
        <p:txBody>
          <a:bodyPr wrap="square" lIns="0" tIns="18000" rIns="0" bIns="18000" anchor="ctr" anchorCtr="0">
            <a:spAutoFit/>
          </a:bodyPr>
          <a:lstStyle/>
          <a:p>
            <a:r>
              <a:rPr lang="en-US" altLang="en-US" sz="3400" dirty="0"/>
              <a:t>System Calls for File System Management </a:t>
            </a:r>
            <a:endParaRPr lang="en-US" sz="3400" dirty="0"/>
          </a:p>
        </p:txBody>
      </p:sp>
      <p:graphicFrame>
        <p:nvGraphicFramePr>
          <p:cNvPr id="7" name="Table 6">
            <a:extLst>
              <a:ext uri="{FF2B5EF4-FFF2-40B4-BE49-F238E27FC236}">
                <a16:creationId xmlns:a16="http://schemas.microsoft.com/office/drawing/2014/main" id="{0D13DECD-E448-EC2D-C8C0-9D34511AF5B9}"/>
              </a:ext>
            </a:extLst>
          </p:cNvPr>
          <p:cNvGraphicFramePr>
            <a:graphicFrameLocks noGrp="1"/>
          </p:cNvGraphicFramePr>
          <p:nvPr>
            <p:extLst>
              <p:ext uri="{D42A27DB-BD31-4B8C-83A1-F6EECF244321}">
                <p14:modId xmlns:p14="http://schemas.microsoft.com/office/powerpoint/2010/main" val="89817454"/>
              </p:ext>
            </p:extLst>
          </p:nvPr>
        </p:nvGraphicFramePr>
        <p:xfrm>
          <a:off x="2232645" y="1197802"/>
          <a:ext cx="7743967" cy="2595880"/>
        </p:xfrm>
        <a:graphic>
          <a:graphicData uri="http://schemas.openxmlformats.org/drawingml/2006/table">
            <a:tbl>
              <a:tblPr firstRow="1" bandRow="1">
                <a:tableStyleId>{2D5ABB26-0587-4C30-8999-92F81FD0307C}</a:tableStyleId>
              </a:tblPr>
              <a:tblGrid>
                <a:gridCol w="3352334">
                  <a:extLst>
                    <a:ext uri="{9D8B030D-6E8A-4147-A177-3AD203B41FA5}">
                      <a16:colId xmlns:a16="http://schemas.microsoft.com/office/drawing/2014/main" val="1671968203"/>
                    </a:ext>
                  </a:extLst>
                </a:gridCol>
                <a:gridCol w="4391633">
                  <a:extLst>
                    <a:ext uri="{9D8B030D-6E8A-4147-A177-3AD203B41FA5}">
                      <a16:colId xmlns:a16="http://schemas.microsoft.com/office/drawing/2014/main" val="789416982"/>
                    </a:ext>
                  </a:extLst>
                </a:gridCol>
              </a:tblGrid>
              <a:tr h="370840">
                <a:tc>
                  <a:txBody>
                    <a:bodyPr/>
                    <a:lstStyle/>
                    <a:p>
                      <a:r>
                        <a:rPr lang="en-US" sz="1600" b="1" noProof="0" dirty="0">
                          <a:solidFill>
                            <a:schemeClr val="tx1"/>
                          </a:solidFill>
                          <a:latin typeface="Arial" panose="020B0604020202020204" pitchFamily="34" charset="0"/>
                          <a:cs typeface="Arial" panose="020B0604020202020204" pitchFamily="34" charset="0"/>
                        </a:rPr>
                        <a:t>Call</a:t>
                      </a:r>
                      <a:r>
                        <a:rPr lang="en-US" sz="1600" noProof="0" dirty="0">
                          <a:solidFill>
                            <a:schemeClr val="tx1"/>
                          </a:solidFill>
                          <a:latin typeface="Arial" panose="020B0604020202020204" pitchFamily="34" charset="0"/>
                          <a:cs typeface="Arial" panose="020B0604020202020204" pitchFamily="34" charset="0"/>
                        </a:rPr>
                        <a:t>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925630"/>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mkdir(name, mode)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a:solidFill>
                            <a:schemeClr val="tx1"/>
                          </a:solidFill>
                          <a:latin typeface="Arial" panose="020B0604020202020204" pitchFamily="34" charset="0"/>
                          <a:cs typeface="Arial" panose="020B0604020202020204" pitchFamily="34" charset="0"/>
                        </a:rPr>
                        <a:t>Create a new directory</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782211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rmdir(name)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Remove an empty directory</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594616"/>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link(name1 , name2)</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Create a new entry, name2, pointing to name1</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6363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unlink(name)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tx1"/>
                          </a:solidFill>
                          <a:latin typeface="Arial" panose="020B0604020202020204" pitchFamily="34" charset="0"/>
                          <a:cs typeface="Arial" panose="020B0604020202020204" pitchFamily="34" charset="0"/>
                        </a:rPr>
                        <a:t>Remove a directory entry</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628118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mount(special, name, flag)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Mount a file system</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5369133"/>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umount</a:t>
                      </a:r>
                      <a:r>
                        <a:rPr lang="en-US" sz="1600" noProof="0" dirty="0">
                          <a:solidFill>
                            <a:schemeClr val="tx1"/>
                          </a:solidFill>
                          <a:latin typeface="Arial" panose="020B0604020202020204" pitchFamily="34" charset="0"/>
                          <a:cs typeface="Arial" panose="020B0604020202020204" pitchFamily="34" charset="0"/>
                        </a:rPr>
                        <a:t>(special) </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tx1"/>
                          </a:solidFill>
                          <a:latin typeface="Arial" panose="020B0604020202020204" pitchFamily="34" charset="0"/>
                          <a:cs typeface="Arial" panose="020B0604020202020204" pitchFamily="34" charset="0"/>
                        </a:rPr>
                        <a:t>Unmount a file system</a:t>
                      </a:r>
                    </a:p>
                  </a:txBody>
                  <a:tcPr marL="103037" marR="1030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33972"/>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71284" y="4409528"/>
            <a:ext cx="8880275" cy="867348"/>
          </a:xfrm>
        </p:spPr>
        <p:txBody>
          <a:bodyPr wrap="square" lIns="0" tIns="18000" rIns="0" bIns="18000" anchor="ctr" anchorCtr="0">
            <a:spAutoFit/>
          </a:bodyPr>
          <a:lstStyle/>
          <a:p>
            <a:pPr marL="0" indent="0">
              <a:buNone/>
            </a:pPr>
            <a:r>
              <a:rPr lang="en-US" sz="1800" dirty="0"/>
              <a:t>Figure 1.18 Some of the major </a:t>
            </a:r>
            <a:r>
              <a:rPr lang="en-US" sz="1800" spc="-250" dirty="0"/>
              <a:t>P O S I </a:t>
            </a:r>
            <a:r>
              <a:rPr lang="en-US" sz="1800" dirty="0"/>
              <a:t>X system calls. The return code </a:t>
            </a:r>
            <a:r>
              <a:rPr lang="en-US" sz="1800" i="1" dirty="0"/>
              <a:t>s</a:t>
            </a:r>
            <a:r>
              <a:rPr lang="en-US" sz="1800" dirty="0"/>
              <a:t> is −1 if an error has occurred. The return codes are as follows: </a:t>
            </a:r>
            <a:r>
              <a:rPr lang="en-US" sz="1800" b="1" spc="-250" dirty="0"/>
              <a:t>p </a:t>
            </a:r>
            <a:r>
              <a:rPr lang="en-US" sz="1800" b="1" spc="-250" dirty="0" err="1"/>
              <a:t>i</a:t>
            </a:r>
            <a:r>
              <a:rPr lang="en-US" sz="1800" b="1" spc="-250" dirty="0"/>
              <a:t> </a:t>
            </a:r>
            <a:r>
              <a:rPr lang="en-US" sz="1800" b="1" dirty="0"/>
              <a:t>d </a:t>
            </a:r>
            <a:r>
              <a:rPr lang="en-US" sz="1800" dirty="0"/>
              <a:t>is a process id,</a:t>
            </a:r>
            <a:r>
              <a:rPr lang="en-US" sz="1800" b="1" dirty="0"/>
              <a:t> </a:t>
            </a:r>
            <a:r>
              <a:rPr lang="en-US" sz="1800" b="1" spc="-250" dirty="0"/>
              <a:t>f </a:t>
            </a:r>
            <a:r>
              <a:rPr lang="en-US" sz="1800" b="1" dirty="0"/>
              <a:t>d</a:t>
            </a:r>
            <a:r>
              <a:rPr lang="en-US" sz="1800" dirty="0"/>
              <a:t> is a file descriptor,</a:t>
            </a:r>
            <a:r>
              <a:rPr lang="en-US" sz="1800" b="1" dirty="0"/>
              <a:t> n</a:t>
            </a:r>
            <a:r>
              <a:rPr lang="en-US" sz="1800" dirty="0"/>
              <a:t> is a byte count, </a:t>
            </a:r>
            <a:r>
              <a:rPr lang="en-US" sz="1800" b="1" dirty="0"/>
              <a:t>position</a:t>
            </a:r>
            <a:r>
              <a:rPr lang="en-US" sz="1800" dirty="0"/>
              <a:t> is an offset within the file, and </a:t>
            </a:r>
            <a:r>
              <a:rPr lang="en-US" sz="1800" b="1" dirty="0"/>
              <a:t>seconds</a:t>
            </a:r>
            <a:r>
              <a:rPr lang="en-US" sz="1800" dirty="0"/>
              <a:t> is the elapsed time.</a:t>
            </a:r>
          </a:p>
        </p:txBody>
      </p:sp>
    </p:spTree>
    <p:extLst>
      <p:ext uri="{BB962C8B-B14F-4D97-AF65-F5344CB8AC3E}">
        <p14:creationId xmlns:p14="http://schemas.microsoft.com/office/powerpoint/2010/main" val="3033389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4" y="218181"/>
            <a:ext cx="11015663" cy="559572"/>
          </a:xfrm>
        </p:spPr>
        <p:txBody>
          <a:bodyPr wrap="square" lIns="0" tIns="18000" rIns="0" bIns="18000" anchor="ctr" anchorCtr="0">
            <a:spAutoFit/>
          </a:bodyPr>
          <a:lstStyle/>
          <a:p>
            <a:r>
              <a:rPr lang="en-US" altLang="en-US" sz="3400" noProof="0" dirty="0"/>
              <a:t>Miscellaneous System Calls</a:t>
            </a:r>
            <a:endParaRPr lang="en-US" sz="3400" dirty="0"/>
          </a:p>
        </p:txBody>
      </p:sp>
      <p:graphicFrame>
        <p:nvGraphicFramePr>
          <p:cNvPr id="6" name="Table 5">
            <a:extLst>
              <a:ext uri="{FF2B5EF4-FFF2-40B4-BE49-F238E27FC236}">
                <a16:creationId xmlns:a16="http://schemas.microsoft.com/office/drawing/2014/main" id="{4E59FDD2-0316-6718-7264-AD86CECE77D9}"/>
              </a:ext>
            </a:extLst>
          </p:cNvPr>
          <p:cNvGraphicFramePr>
            <a:graphicFrameLocks noGrp="1"/>
          </p:cNvGraphicFramePr>
          <p:nvPr>
            <p:extLst>
              <p:ext uri="{D42A27DB-BD31-4B8C-83A1-F6EECF244321}">
                <p14:modId xmlns:p14="http://schemas.microsoft.com/office/powerpoint/2010/main" val="308426474"/>
              </p:ext>
            </p:extLst>
          </p:nvPr>
        </p:nvGraphicFramePr>
        <p:xfrm>
          <a:off x="2302237" y="1244780"/>
          <a:ext cx="7609936" cy="1993980"/>
        </p:xfrm>
        <a:graphic>
          <a:graphicData uri="http://schemas.openxmlformats.org/drawingml/2006/table">
            <a:tbl>
              <a:tblPr firstRow="1" bandRow="1">
                <a:tableStyleId>{2D5ABB26-0587-4C30-8999-92F81FD0307C}</a:tableStyleId>
              </a:tblPr>
              <a:tblGrid>
                <a:gridCol w="2793595">
                  <a:extLst>
                    <a:ext uri="{9D8B030D-6E8A-4147-A177-3AD203B41FA5}">
                      <a16:colId xmlns:a16="http://schemas.microsoft.com/office/drawing/2014/main" val="3778837786"/>
                    </a:ext>
                  </a:extLst>
                </a:gridCol>
                <a:gridCol w="4816341">
                  <a:extLst>
                    <a:ext uri="{9D8B030D-6E8A-4147-A177-3AD203B41FA5}">
                      <a16:colId xmlns:a16="http://schemas.microsoft.com/office/drawing/2014/main" val="3834452914"/>
                    </a:ext>
                  </a:extLst>
                </a:gridCol>
              </a:tblGrid>
              <a:tr h="0">
                <a:tc>
                  <a:txBody>
                    <a:bodyPr/>
                    <a:lstStyle/>
                    <a:p>
                      <a:r>
                        <a:rPr lang="en-US" sz="1800" b="1" noProof="0" dirty="0">
                          <a:solidFill>
                            <a:schemeClr val="tx1"/>
                          </a:solidFill>
                          <a:latin typeface="Arial" panose="020B0604020202020204" pitchFamily="34" charset="0"/>
                          <a:cs typeface="Arial" panose="020B0604020202020204" pitchFamily="34" charset="0"/>
                        </a:rPr>
                        <a:t>Call</a:t>
                      </a:r>
                      <a:r>
                        <a:rPr lang="en-US" sz="1800" noProof="0" dirty="0">
                          <a:solidFill>
                            <a:schemeClr val="tx1"/>
                          </a:solidFill>
                          <a:latin typeface="Arial" panose="020B0604020202020204" pitchFamily="34" charset="0"/>
                          <a:cs typeface="Arial" panose="020B0604020202020204" pitchFamily="34" charset="0"/>
                        </a:rPr>
                        <a:t>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noProof="0" dirty="0">
                          <a:solidFill>
                            <a:schemeClr val="tx1"/>
                          </a:solidFill>
                          <a:latin typeface="Arial" panose="020B0604020202020204" pitchFamily="34" charset="0"/>
                          <a:cs typeface="Arial" panose="020B0604020202020204" pitchFamily="34" charset="0"/>
                        </a:rPr>
                        <a:t>Description</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0">
                <a:tc>
                  <a:txBody>
                    <a:bodyPr/>
                    <a:lstStyle/>
                    <a:p>
                      <a:r>
                        <a:rPr lang="en-US" sz="1800" noProof="0">
                          <a:latin typeface="Arial" panose="020B0604020202020204" pitchFamily="34" charset="0"/>
                          <a:cs typeface="Arial" panose="020B0604020202020204" pitchFamily="34" charset="0"/>
                        </a:rPr>
                        <a:t>s = chdir(dirname)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a:latin typeface="Arial" panose="020B0604020202020204" pitchFamily="34" charset="0"/>
                          <a:cs typeface="Arial" panose="020B0604020202020204" pitchFamily="34" charset="0"/>
                        </a:rPr>
                        <a:t>Change the working directory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0">
                <a:tc>
                  <a:txBody>
                    <a:bodyPr/>
                    <a:lstStyle/>
                    <a:p>
                      <a:r>
                        <a:rPr lang="en-US" sz="1800" noProof="0" dirty="0">
                          <a:latin typeface="Arial" panose="020B0604020202020204" pitchFamily="34" charset="0"/>
                          <a:cs typeface="Arial" panose="020B0604020202020204" pitchFamily="34" charset="0"/>
                        </a:rPr>
                        <a:t>s = chmod(name,mode)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latin typeface="Arial" panose="020B0604020202020204" pitchFamily="34" charset="0"/>
                          <a:cs typeface="Arial" panose="020B0604020202020204" pitchFamily="34" charset="0"/>
                        </a:rPr>
                        <a:t>Change a file's protection bits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0">
                <a:tc>
                  <a:txBody>
                    <a:bodyPr/>
                    <a:lstStyle/>
                    <a:p>
                      <a:r>
                        <a:rPr lang="en-US" sz="1800" noProof="0" dirty="0">
                          <a:latin typeface="Arial" panose="020B0604020202020204" pitchFamily="34" charset="0"/>
                          <a:cs typeface="Arial" panose="020B0604020202020204" pitchFamily="34" charset="0"/>
                        </a:rPr>
                        <a:t>s = kill(pid,signal)</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a:latin typeface="Arial" panose="020B0604020202020204" pitchFamily="34" charset="0"/>
                          <a:cs typeface="Arial" panose="020B0604020202020204" pitchFamily="34" charset="0"/>
                        </a:rPr>
                        <a:t>Send a signal to a process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0">
                <a:tc>
                  <a:txBody>
                    <a:bodyPr/>
                    <a:lstStyle/>
                    <a:p>
                      <a:r>
                        <a:rPr lang="en-US" sz="1800" noProof="0" dirty="0">
                          <a:latin typeface="Arial" panose="020B0604020202020204" pitchFamily="34" charset="0"/>
                          <a:cs typeface="Arial" panose="020B0604020202020204" pitchFamily="34" charset="0"/>
                        </a:rPr>
                        <a:t>s = time(&amp;seconds)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latin typeface="Arial" panose="020B0604020202020204" pitchFamily="34" charset="0"/>
                          <a:cs typeface="Arial" panose="020B0604020202020204" pitchFamily="34" charset="0"/>
                        </a:rPr>
                        <a:t>Get the elapsed time since Jan. 1, 1970 </a:t>
                      </a:r>
                    </a:p>
                  </a:txBody>
                  <a:tcPr marT="62238" marB="622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45669" y="4426779"/>
            <a:ext cx="8924472" cy="867348"/>
          </a:xfrm>
        </p:spPr>
        <p:txBody>
          <a:bodyPr wrap="square" lIns="0" tIns="18000" rIns="0" bIns="18000" anchor="ctr" anchorCtr="0">
            <a:spAutoFit/>
          </a:bodyPr>
          <a:lstStyle/>
          <a:p>
            <a:pPr marL="0" indent="0">
              <a:buNone/>
            </a:pPr>
            <a:r>
              <a:rPr lang="en-US" sz="1800" dirty="0"/>
              <a:t>Figure 1.18</a:t>
            </a:r>
            <a:r>
              <a:rPr lang="en-US" sz="1800" b="1" dirty="0"/>
              <a:t> </a:t>
            </a:r>
            <a:r>
              <a:rPr lang="en-US" sz="1800" dirty="0"/>
              <a:t>Some of the major </a:t>
            </a:r>
            <a:r>
              <a:rPr lang="en-US" sz="1800" spc="-250" dirty="0"/>
              <a:t>P O S I </a:t>
            </a:r>
            <a:r>
              <a:rPr lang="en-US" sz="1800" dirty="0"/>
              <a:t>X system calls. The return code </a:t>
            </a:r>
            <a:r>
              <a:rPr lang="en-US" sz="1800" i="1" dirty="0"/>
              <a:t>s</a:t>
            </a:r>
            <a:r>
              <a:rPr lang="en-US" sz="1800" dirty="0"/>
              <a:t> is −1 if an error has occurred. The return codes are as follows: </a:t>
            </a:r>
            <a:r>
              <a:rPr lang="en-US" sz="1800" b="1" spc="-250" dirty="0"/>
              <a:t>p </a:t>
            </a:r>
            <a:r>
              <a:rPr lang="en-US" sz="1800" b="1" spc="-250" dirty="0" err="1"/>
              <a:t>i</a:t>
            </a:r>
            <a:r>
              <a:rPr lang="en-US" sz="1800" b="1" spc="-250" dirty="0"/>
              <a:t> </a:t>
            </a:r>
            <a:r>
              <a:rPr lang="en-US" sz="1800" b="1" dirty="0"/>
              <a:t>d </a:t>
            </a:r>
            <a:r>
              <a:rPr lang="en-US" sz="1800" dirty="0"/>
              <a:t>is a process id,</a:t>
            </a:r>
            <a:r>
              <a:rPr lang="en-US" sz="1800" b="1" dirty="0"/>
              <a:t> </a:t>
            </a:r>
            <a:r>
              <a:rPr lang="en-US" sz="1800" b="1" spc="-250" dirty="0"/>
              <a:t>f </a:t>
            </a:r>
            <a:r>
              <a:rPr lang="en-US" sz="1800" b="1" dirty="0"/>
              <a:t>d</a:t>
            </a:r>
            <a:r>
              <a:rPr lang="en-US" sz="1800" dirty="0"/>
              <a:t> is a file descriptor, </a:t>
            </a:r>
            <a:r>
              <a:rPr lang="en-US" sz="1800" b="1" dirty="0"/>
              <a:t>n</a:t>
            </a:r>
            <a:r>
              <a:rPr lang="en-US" sz="1800" dirty="0"/>
              <a:t> is a byte count, </a:t>
            </a:r>
            <a:r>
              <a:rPr lang="en-US" sz="1800" b="1" dirty="0"/>
              <a:t>position</a:t>
            </a:r>
            <a:r>
              <a:rPr lang="en-US" sz="1800" dirty="0"/>
              <a:t> is an offset within the file, and </a:t>
            </a:r>
            <a:r>
              <a:rPr lang="en-US" sz="1800" b="1" dirty="0"/>
              <a:t>seconds</a:t>
            </a:r>
            <a:r>
              <a:rPr lang="en-US" sz="1800" dirty="0"/>
              <a:t> is the elapsed time.</a:t>
            </a:r>
          </a:p>
        </p:txBody>
      </p:sp>
    </p:spTree>
    <p:extLst>
      <p:ext uri="{BB962C8B-B14F-4D97-AF65-F5344CB8AC3E}">
        <p14:creationId xmlns:p14="http://schemas.microsoft.com/office/powerpoint/2010/main" val="4140528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5" y="216118"/>
            <a:ext cx="11015662" cy="559572"/>
          </a:xfrm>
        </p:spPr>
        <p:txBody>
          <a:bodyPr wrap="square" lIns="0" tIns="18000" rIns="0" bIns="18000" anchor="ctr" anchorCtr="0">
            <a:spAutoFit/>
          </a:bodyPr>
          <a:lstStyle/>
          <a:p>
            <a:r>
              <a:rPr lang="en-US" altLang="en-US" sz="3400" noProof="0" dirty="0"/>
              <a:t>A Minimum Shell</a:t>
            </a:r>
            <a:endParaRPr lang="en-US" sz="3400" dirty="0"/>
          </a:p>
        </p:txBody>
      </p:sp>
      <p:pic>
        <p:nvPicPr>
          <p:cNvPr id="8" name="Picture 7" descr="The figure illustrates a stripped-down shell. &#10;Long description is available in notes, press F6">
            <a:extLst>
              <a:ext uri="{FF2B5EF4-FFF2-40B4-BE49-F238E27FC236}">
                <a16:creationId xmlns:a16="http://schemas.microsoft.com/office/drawing/2014/main" id="{9DB74F8A-27C5-8404-65FA-D5AFE9DCD569}"/>
              </a:ext>
            </a:extLst>
          </p:cNvPr>
          <p:cNvPicPr>
            <a:picLocks noChangeAspect="1"/>
          </p:cNvPicPr>
          <p:nvPr/>
        </p:nvPicPr>
        <p:blipFill>
          <a:blip r:embed="rId3"/>
          <a:stretch>
            <a:fillRect/>
          </a:stretch>
        </p:blipFill>
        <p:spPr>
          <a:xfrm>
            <a:off x="2047875" y="1281115"/>
            <a:ext cx="8096250" cy="3438525"/>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1307754" y="5526911"/>
            <a:ext cx="9596033" cy="313350"/>
          </a:xfrm>
        </p:spPr>
        <p:txBody>
          <a:bodyPr wrap="square" lIns="0" tIns="18000" rIns="0" bIns="18000" anchor="ctr" anchorCtr="0">
            <a:spAutoFit/>
          </a:bodyPr>
          <a:lstStyle/>
          <a:p>
            <a:pPr marL="0" indent="0">
              <a:spcBef>
                <a:spcPts val="600"/>
              </a:spcBef>
              <a:buNone/>
            </a:pPr>
            <a:r>
              <a:rPr lang="en-US" sz="1800" dirty="0"/>
              <a:t>Figure 1.19</a:t>
            </a:r>
            <a:r>
              <a:rPr lang="en-US" sz="1800" b="1" dirty="0"/>
              <a:t> </a:t>
            </a:r>
            <a:r>
              <a:rPr lang="en-US" sz="1800" dirty="0"/>
              <a:t>A stripped-down shell. Throughout this book, </a:t>
            </a:r>
            <a:r>
              <a:rPr lang="en-US" sz="1800" b="1" dirty="0"/>
              <a:t>TRUE</a:t>
            </a:r>
            <a:r>
              <a:rPr lang="en-US" sz="1800" dirty="0"/>
              <a:t> is assumed to be defined as 1.</a:t>
            </a:r>
          </a:p>
        </p:txBody>
      </p:sp>
    </p:spTree>
    <p:extLst>
      <p:ext uri="{BB962C8B-B14F-4D97-AF65-F5344CB8AC3E}">
        <p14:creationId xmlns:p14="http://schemas.microsoft.com/office/powerpoint/2010/main" val="273999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3020"/>
            <a:ext cx="11015663" cy="559572"/>
          </a:xfrm>
        </p:spPr>
        <p:txBody>
          <a:bodyPr wrap="square" lIns="0" tIns="18000" rIns="0" bIns="18000" anchor="ctr" anchorCtr="0">
            <a:spAutoFit/>
          </a:bodyPr>
          <a:lstStyle/>
          <a:p>
            <a:r>
              <a:rPr lang="en-US" sz="3400" dirty="0"/>
              <a:t>System Calls for Process Management</a:t>
            </a:r>
          </a:p>
        </p:txBody>
      </p:sp>
      <p:pic>
        <p:nvPicPr>
          <p:cNvPr id="5" name="Picture 4" descr="The figure illustrates processes that have three segments: text, data, and stack.&#10;Long description is available in notes, press F6">
            <a:extLst>
              <a:ext uri="{FF2B5EF4-FFF2-40B4-BE49-F238E27FC236}">
                <a16:creationId xmlns:a16="http://schemas.microsoft.com/office/drawing/2014/main" id="{986F3364-326B-B3EA-14BE-67F9E81CE51D}"/>
              </a:ext>
            </a:extLst>
          </p:cNvPr>
          <p:cNvPicPr>
            <a:picLocks noChangeAspect="1"/>
          </p:cNvPicPr>
          <p:nvPr/>
        </p:nvPicPr>
        <p:blipFill>
          <a:blip r:embed="rId3"/>
          <a:stretch>
            <a:fillRect/>
          </a:stretch>
        </p:blipFill>
        <p:spPr>
          <a:xfrm>
            <a:off x="3828395" y="1189324"/>
            <a:ext cx="4535210" cy="4082740"/>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679352" y="5525506"/>
            <a:ext cx="6839859" cy="313350"/>
          </a:xfrm>
        </p:spPr>
        <p:txBody>
          <a:bodyPr wrap="square" lIns="0" tIns="18000" rIns="0" bIns="18000" anchor="ctr" anchorCtr="0">
            <a:spAutoFit/>
          </a:bodyPr>
          <a:lstStyle/>
          <a:p>
            <a:pPr marL="0" indent="0">
              <a:spcBef>
                <a:spcPts val="600"/>
              </a:spcBef>
              <a:buNone/>
            </a:pPr>
            <a:r>
              <a:rPr lang="en-US" sz="1800" dirty="0"/>
              <a:t>Figure 1.20. Processes have three segments: text, data, and stacks</a:t>
            </a:r>
          </a:p>
        </p:txBody>
      </p:sp>
    </p:spTree>
    <p:extLst>
      <p:ext uri="{BB962C8B-B14F-4D97-AF65-F5344CB8AC3E}">
        <p14:creationId xmlns:p14="http://schemas.microsoft.com/office/powerpoint/2010/main" val="1922946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84203" y="227472"/>
            <a:ext cx="11031535" cy="559572"/>
          </a:xfrm>
        </p:spPr>
        <p:txBody>
          <a:bodyPr wrap="square" lIns="0" tIns="18000" rIns="0" bIns="18000" anchor="ctr" anchorCtr="0">
            <a:spAutoFit/>
          </a:bodyPr>
          <a:lstStyle/>
          <a:p>
            <a:r>
              <a:rPr lang="en-US" sz="3400" noProof="0" dirty="0"/>
              <a:t>History of Operating Systems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93256" y="1029934"/>
            <a:ext cx="11012957" cy="2498564"/>
          </a:xfrm>
        </p:spPr>
        <p:txBody>
          <a:bodyPr wrap="square" lIns="0" tIns="18000" rIns="0" bIns="18000" anchor="ctr" anchorCtr="0">
            <a:spAutoFit/>
          </a:bodyPr>
          <a:lstStyle/>
          <a:p>
            <a:pPr marL="342900" indent="-342900">
              <a:spcBef>
                <a:spcPts val="600"/>
              </a:spcBef>
            </a:pPr>
            <a:r>
              <a:rPr lang="en-US" sz="2800" dirty="0"/>
              <a:t>The first generation (1945-55): Vacuum tubes</a:t>
            </a:r>
          </a:p>
          <a:p>
            <a:pPr marL="342900" indent="-342900">
              <a:spcBef>
                <a:spcPts val="600"/>
              </a:spcBef>
            </a:pPr>
            <a:r>
              <a:rPr lang="en-US" sz="2800" dirty="0"/>
              <a:t>The second generation (1955-65): Transistors and batch systems</a:t>
            </a:r>
          </a:p>
          <a:p>
            <a:pPr marL="342900" indent="-342900">
              <a:spcBef>
                <a:spcPts val="600"/>
              </a:spcBef>
            </a:pPr>
            <a:r>
              <a:rPr lang="en-US" sz="2800" dirty="0"/>
              <a:t>The third generation (1965-1980): </a:t>
            </a:r>
            <a:r>
              <a:rPr lang="en-US" sz="2800" spc="-350" dirty="0"/>
              <a:t>I C </a:t>
            </a:r>
            <a:r>
              <a:rPr lang="en-US" sz="2800" dirty="0"/>
              <a:t>s and multiprogramming</a:t>
            </a:r>
          </a:p>
          <a:p>
            <a:pPr marL="342900" indent="-342900">
              <a:spcBef>
                <a:spcPts val="600"/>
              </a:spcBef>
            </a:pPr>
            <a:r>
              <a:rPr lang="en-US" sz="2800" dirty="0"/>
              <a:t>The fourth generation (1980-present): Personal computers</a:t>
            </a:r>
          </a:p>
          <a:p>
            <a:pPr marL="342900" indent="-342900">
              <a:spcBef>
                <a:spcPts val="600"/>
              </a:spcBef>
            </a:pPr>
            <a:r>
              <a:rPr lang="en-US" sz="2800" dirty="0"/>
              <a:t>The fifth generation (1990-present): Mobile computers</a:t>
            </a:r>
          </a:p>
        </p:txBody>
      </p:sp>
    </p:spTree>
    <p:extLst>
      <p:ext uri="{BB962C8B-B14F-4D97-AF65-F5344CB8AC3E}">
        <p14:creationId xmlns:p14="http://schemas.microsoft.com/office/powerpoint/2010/main" val="122435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3020"/>
            <a:ext cx="11015663" cy="559572"/>
          </a:xfrm>
        </p:spPr>
        <p:txBody>
          <a:bodyPr wrap="square" lIns="0" tIns="18000" rIns="0" bIns="18000" anchor="ctr" anchorCtr="0">
            <a:spAutoFit/>
          </a:bodyPr>
          <a:lstStyle/>
          <a:p>
            <a:r>
              <a:rPr lang="en-US" sz="3400" dirty="0"/>
              <a:t>System Calls for Directory Management </a:t>
            </a:r>
            <a:r>
              <a:rPr lang="en-US" sz="2600" dirty="0"/>
              <a:t>(1 of 2)</a:t>
            </a:r>
          </a:p>
        </p:txBody>
      </p:sp>
      <p:pic>
        <p:nvPicPr>
          <p:cNvPr id="5" name="Picture 4" descr="The figure consists of two parts labeled (a) and (b) that illustrate (a) Two directories before linking / u s r / j i m / memo to A S T's directory. (b) The same directories after linking.&#10;Long description is available in notes, press F6">
            <a:extLst>
              <a:ext uri="{FF2B5EF4-FFF2-40B4-BE49-F238E27FC236}">
                <a16:creationId xmlns:a16="http://schemas.microsoft.com/office/drawing/2014/main" id="{3C6524D2-1907-5389-C1D4-523D29E099BB}"/>
              </a:ext>
            </a:extLst>
          </p:cNvPr>
          <p:cNvPicPr>
            <a:picLocks noChangeAspect="1"/>
          </p:cNvPicPr>
          <p:nvPr/>
        </p:nvPicPr>
        <p:blipFill>
          <a:blip r:embed="rId3"/>
          <a:stretch>
            <a:fillRect/>
          </a:stretch>
        </p:blipFill>
        <p:spPr>
          <a:xfrm>
            <a:off x="913876" y="1543474"/>
            <a:ext cx="10364249" cy="2889696"/>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121704" y="5178626"/>
            <a:ext cx="7971207" cy="590349"/>
          </a:xfrm>
        </p:spPr>
        <p:txBody>
          <a:bodyPr wrap="square" lIns="0" tIns="18000" rIns="0" bIns="18000" anchor="ctr" anchorCtr="0">
            <a:spAutoFit/>
          </a:bodyPr>
          <a:lstStyle/>
          <a:p>
            <a:pPr marL="0" indent="0">
              <a:spcBef>
                <a:spcPts val="600"/>
              </a:spcBef>
              <a:buNone/>
            </a:pPr>
            <a:r>
              <a:rPr lang="en-US" sz="1800" dirty="0"/>
              <a:t>Figure 1.21.</a:t>
            </a:r>
            <a:r>
              <a:rPr lang="en-US" sz="1800" b="1" dirty="0"/>
              <a:t> </a:t>
            </a:r>
            <a:r>
              <a:rPr lang="en-US" sz="1800" dirty="0"/>
              <a:t>(a) Two directories before linking </a:t>
            </a:r>
            <a:r>
              <a:rPr lang="en-US" sz="1800" b="1" dirty="0" err="1"/>
              <a:t>usr</a:t>
            </a:r>
            <a:r>
              <a:rPr lang="en-US" sz="1800" b="1" dirty="0"/>
              <a:t>/</a:t>
            </a:r>
            <a:r>
              <a:rPr lang="en-US" sz="1800" b="1" dirty="0" err="1"/>
              <a:t>jim</a:t>
            </a:r>
            <a:r>
              <a:rPr lang="en-US" sz="1800" b="1" dirty="0"/>
              <a:t>/memo</a:t>
            </a:r>
            <a:r>
              <a:rPr lang="en-US" sz="1800" dirty="0"/>
              <a:t> to </a:t>
            </a:r>
            <a:r>
              <a:rPr lang="en-US" sz="1800" dirty="0" err="1"/>
              <a:t>ast’s</a:t>
            </a:r>
            <a:r>
              <a:rPr lang="en-US" sz="1800" dirty="0"/>
              <a:t> directory. (b) The same directories after linking.</a:t>
            </a:r>
          </a:p>
        </p:txBody>
      </p:sp>
    </p:spTree>
    <p:extLst>
      <p:ext uri="{BB962C8B-B14F-4D97-AF65-F5344CB8AC3E}">
        <p14:creationId xmlns:p14="http://schemas.microsoft.com/office/powerpoint/2010/main" val="1637976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3020"/>
            <a:ext cx="11015661" cy="559572"/>
          </a:xfrm>
        </p:spPr>
        <p:txBody>
          <a:bodyPr wrap="square" lIns="0" tIns="18000" rIns="0" bIns="18000" anchor="ctr" anchorCtr="0">
            <a:spAutoFit/>
          </a:bodyPr>
          <a:lstStyle/>
          <a:p>
            <a:r>
              <a:rPr lang="en-US" sz="3400" dirty="0"/>
              <a:t>System Calls for Directory Management </a:t>
            </a:r>
            <a:r>
              <a:rPr lang="en-US" sz="2600" dirty="0"/>
              <a:t>(2 of 2)</a:t>
            </a:r>
          </a:p>
        </p:txBody>
      </p:sp>
      <p:pic>
        <p:nvPicPr>
          <p:cNvPr id="5" name="Picture 4" descr="The figure consists of two parts labeled (a) and (b) that illustrate (a) the File system before the mount. (b) the File system after the mount.&#10;Long description is available in notes, press F6">
            <a:extLst>
              <a:ext uri="{FF2B5EF4-FFF2-40B4-BE49-F238E27FC236}">
                <a16:creationId xmlns:a16="http://schemas.microsoft.com/office/drawing/2014/main" id="{6CCE92EA-DAEA-2A71-DB79-B5D4B4AC49AA}"/>
              </a:ext>
            </a:extLst>
          </p:cNvPr>
          <p:cNvPicPr>
            <a:picLocks noChangeAspect="1"/>
          </p:cNvPicPr>
          <p:nvPr/>
        </p:nvPicPr>
        <p:blipFill>
          <a:blip r:embed="rId3"/>
          <a:stretch>
            <a:fillRect/>
          </a:stretch>
        </p:blipFill>
        <p:spPr>
          <a:xfrm>
            <a:off x="869523" y="1998458"/>
            <a:ext cx="10452955" cy="2861085"/>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145462" y="5527658"/>
            <a:ext cx="7907636" cy="313352"/>
          </a:xfrm>
        </p:spPr>
        <p:txBody>
          <a:bodyPr wrap="square" lIns="0" tIns="18000" rIns="0" bIns="18000" anchor="ctr" anchorCtr="0">
            <a:spAutoFit/>
          </a:bodyPr>
          <a:lstStyle/>
          <a:p>
            <a:pPr marL="0" indent="0">
              <a:spcBef>
                <a:spcPts val="600"/>
              </a:spcBef>
              <a:buNone/>
            </a:pPr>
            <a:r>
              <a:rPr lang="en-US" sz="1800" dirty="0"/>
              <a:t>Figure 1.22. (a) File system before the mount. (b) File system after the mount.</a:t>
            </a:r>
          </a:p>
        </p:txBody>
      </p:sp>
    </p:spTree>
    <p:extLst>
      <p:ext uri="{BB962C8B-B14F-4D97-AF65-F5344CB8AC3E}">
        <p14:creationId xmlns:p14="http://schemas.microsoft.com/office/powerpoint/2010/main" val="764172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5" y="219495"/>
            <a:ext cx="11015662" cy="559572"/>
          </a:xfrm>
        </p:spPr>
        <p:txBody>
          <a:bodyPr wrap="square" lIns="0" tIns="18000" rIns="0" bIns="18000" anchor="ctr" anchorCtr="0">
            <a:spAutoFit/>
          </a:bodyPr>
          <a:lstStyle/>
          <a:p>
            <a:r>
              <a:rPr lang="en-US" sz="3400" noProof="0" dirty="0"/>
              <a:t>The Windows </a:t>
            </a:r>
            <a:r>
              <a:rPr lang="en-US" sz="3400" spc="-450" dirty="0"/>
              <a:t>A P </a:t>
            </a:r>
            <a:r>
              <a:rPr lang="en-US" sz="3400" noProof="0" dirty="0"/>
              <a:t>I (1)</a:t>
            </a:r>
          </a:p>
        </p:txBody>
      </p:sp>
      <p:graphicFrame>
        <p:nvGraphicFramePr>
          <p:cNvPr id="7" name="Table 6">
            <a:extLst>
              <a:ext uri="{FF2B5EF4-FFF2-40B4-BE49-F238E27FC236}">
                <a16:creationId xmlns:a16="http://schemas.microsoft.com/office/drawing/2014/main" id="{6AF2F2A7-9D9E-8602-E7C0-ADE32BC58E1A}"/>
              </a:ext>
            </a:extLst>
          </p:cNvPr>
          <p:cNvGraphicFramePr>
            <a:graphicFrameLocks noGrp="1"/>
          </p:cNvGraphicFramePr>
          <p:nvPr>
            <p:extLst>
              <p:ext uri="{D42A27DB-BD31-4B8C-83A1-F6EECF244321}">
                <p14:modId xmlns:p14="http://schemas.microsoft.com/office/powerpoint/2010/main" val="2110619018"/>
              </p:ext>
            </p:extLst>
          </p:nvPr>
        </p:nvGraphicFramePr>
        <p:xfrm>
          <a:off x="2641492" y="1089429"/>
          <a:ext cx="6922919" cy="4033136"/>
        </p:xfrm>
        <a:graphic>
          <a:graphicData uri="http://schemas.openxmlformats.org/drawingml/2006/table">
            <a:tbl>
              <a:tblPr firstRow="1" bandRow="1">
                <a:tableStyleId>{2D5ABB26-0587-4C30-8999-92F81FD0307C}</a:tableStyleId>
              </a:tblPr>
              <a:tblGrid>
                <a:gridCol w="1098347">
                  <a:extLst>
                    <a:ext uri="{9D8B030D-6E8A-4147-A177-3AD203B41FA5}">
                      <a16:colId xmlns:a16="http://schemas.microsoft.com/office/drawing/2014/main" val="758152324"/>
                    </a:ext>
                  </a:extLst>
                </a:gridCol>
                <a:gridCol w="2199160">
                  <a:extLst>
                    <a:ext uri="{9D8B030D-6E8A-4147-A177-3AD203B41FA5}">
                      <a16:colId xmlns:a16="http://schemas.microsoft.com/office/drawing/2014/main" val="2005054909"/>
                    </a:ext>
                  </a:extLst>
                </a:gridCol>
                <a:gridCol w="3625412">
                  <a:extLst>
                    <a:ext uri="{9D8B030D-6E8A-4147-A177-3AD203B41FA5}">
                      <a16:colId xmlns:a16="http://schemas.microsoft.com/office/drawing/2014/main" val="698234021"/>
                    </a:ext>
                  </a:extLst>
                </a:gridCol>
              </a:tblGrid>
              <a:tr h="345056">
                <a:tc>
                  <a:txBody>
                    <a:bodyPr/>
                    <a:lstStyle/>
                    <a:p>
                      <a:r>
                        <a:rPr lang="en-US" sz="1600" b="1" noProof="0" dirty="0">
                          <a:solidFill>
                            <a:schemeClr val="tx1"/>
                          </a:solidFill>
                          <a:latin typeface="Arial" panose="020B0604020202020204" pitchFamily="34" charset="0"/>
                          <a:cs typeface="Arial" panose="020B0604020202020204" pitchFamily="34" charset="0"/>
                        </a:rPr>
                        <a:t>UNIX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Win32</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905252"/>
                  </a:ext>
                </a:extLst>
              </a:tr>
              <a:tr h="291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fork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CreateProcess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Create a new process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973150"/>
                  </a:ext>
                </a:extLst>
              </a:tr>
              <a:tr h="291353">
                <a:tc>
                  <a:txBody>
                    <a:bodyPr/>
                    <a:lstStyle/>
                    <a:p>
                      <a:r>
                        <a:rPr lang="en-US" sz="1600" noProof="0" dirty="0">
                          <a:latin typeface="Arial" panose="020B0604020202020204" pitchFamily="34" charset="0"/>
                          <a:cs typeface="Arial" panose="020B0604020202020204" pitchFamily="34" charset="0"/>
                        </a:rPr>
                        <a:t>waitpid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WaitForSingIeObject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Can wait for a process to exit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4347586"/>
                  </a:ext>
                </a:extLst>
              </a:tr>
              <a:tr h="291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execve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(none)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Createprocess = fork + execve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4455370"/>
                  </a:ext>
                </a:extLst>
              </a:tr>
              <a:tr h="291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exit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ExitProcess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Terminate execution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611034"/>
                  </a:ext>
                </a:extLst>
              </a:tr>
              <a:tr h="291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open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createFile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Create a file or open an existing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1095830"/>
                  </a:ext>
                </a:extLst>
              </a:tr>
              <a:tr h="291353">
                <a:tc>
                  <a:txBody>
                    <a:bodyPr/>
                    <a:lstStyle/>
                    <a:p>
                      <a:r>
                        <a:rPr lang="en-US" sz="1600" noProof="0">
                          <a:latin typeface="Arial" panose="020B0604020202020204" pitchFamily="34" charset="0"/>
                          <a:cs typeface="Arial" panose="020B0604020202020204" pitchFamily="34" charset="0"/>
                        </a:rPr>
                        <a:t>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CloseHandIe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Close a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61701"/>
                  </a:ext>
                </a:extLst>
              </a:tr>
              <a:tr h="291353">
                <a:tc>
                  <a:txBody>
                    <a:bodyPr/>
                    <a:lstStyle/>
                    <a:p>
                      <a:r>
                        <a:rPr lang="en-US" sz="1600" noProof="0">
                          <a:latin typeface="Arial" panose="020B0604020202020204" pitchFamily="34" charset="0"/>
                          <a:cs typeface="Arial" panose="020B0604020202020204" pitchFamily="34" charset="0"/>
                        </a:rPr>
                        <a:t>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ReadFile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Read data from a tile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082420"/>
                  </a:ext>
                </a:extLst>
              </a:tr>
              <a:tr h="266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Write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WriteFile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Write data to a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52858"/>
                  </a:ext>
                </a:extLst>
              </a:tr>
              <a:tr h="3070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I seek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SetFilePointer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Move the file pointer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441784"/>
                  </a:ext>
                </a:extLst>
              </a:tr>
              <a:tr h="291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stat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GetFileAttributesEx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Get various file attributes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218737"/>
                  </a:ext>
                </a:extLst>
              </a:tr>
              <a:tr h="291353">
                <a:tc>
                  <a:txBody>
                    <a:bodyPr/>
                    <a:lstStyle/>
                    <a:p>
                      <a:r>
                        <a:rPr lang="en-US" sz="1600" noProof="0" dirty="0">
                          <a:latin typeface="Arial" panose="020B0604020202020204" pitchFamily="34" charset="0"/>
                          <a:cs typeface="Arial" panose="020B0604020202020204" pitchFamily="34" charset="0"/>
                        </a:rPr>
                        <a:t>mkdir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CreateDirectory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Create a new</a:t>
                      </a:r>
                      <a:r>
                        <a:rPr lang="en-US" sz="1600" baseline="0" noProof="0" dirty="0">
                          <a:latin typeface="Arial" panose="020B0604020202020204" pitchFamily="34" charset="0"/>
                          <a:cs typeface="Arial" panose="020B0604020202020204" pitchFamily="34" charset="0"/>
                        </a:rPr>
                        <a:t> directory</a:t>
                      </a:r>
                      <a:endParaRPr lang="en-US" sz="16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75118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724967" y="5531544"/>
            <a:ext cx="8795770" cy="313350"/>
          </a:xfrm>
        </p:spPr>
        <p:txBody>
          <a:bodyPr wrap="square" lIns="0" tIns="18000" rIns="0" bIns="18000" anchor="ctr" anchorCtr="0">
            <a:spAutoFit/>
          </a:bodyPr>
          <a:lstStyle/>
          <a:p>
            <a:pPr marL="0" indent="0">
              <a:buNone/>
            </a:pPr>
            <a:r>
              <a:rPr lang="en-US" sz="1800" dirty="0"/>
              <a:t>Figure 1.23 The Win32 </a:t>
            </a:r>
            <a:r>
              <a:rPr lang="en-US" sz="1800" spc="-250" dirty="0"/>
              <a:t>A P </a:t>
            </a:r>
            <a:r>
              <a:rPr lang="en-US" sz="1800" dirty="0"/>
              <a:t>I calls that roughly correspond to the </a:t>
            </a:r>
            <a:r>
              <a:rPr lang="en-US" sz="1800" spc="-250" dirty="0"/>
              <a:t>U N I </a:t>
            </a:r>
            <a:r>
              <a:rPr lang="en-US" sz="1800" dirty="0"/>
              <a:t>X calls of Fig. 1.18.</a:t>
            </a:r>
          </a:p>
        </p:txBody>
      </p:sp>
    </p:spTree>
    <p:extLst>
      <p:ext uri="{BB962C8B-B14F-4D97-AF65-F5344CB8AC3E}">
        <p14:creationId xmlns:p14="http://schemas.microsoft.com/office/powerpoint/2010/main" val="2315855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5" y="219495"/>
            <a:ext cx="11015662" cy="559572"/>
          </a:xfrm>
        </p:spPr>
        <p:txBody>
          <a:bodyPr wrap="square" lIns="0" tIns="18000" rIns="0" bIns="18000" anchor="ctr" anchorCtr="0">
            <a:spAutoFit/>
          </a:bodyPr>
          <a:lstStyle/>
          <a:p>
            <a:r>
              <a:rPr lang="en-US" sz="3400" noProof="0" dirty="0"/>
              <a:t>The Windows </a:t>
            </a:r>
            <a:r>
              <a:rPr lang="en-US" sz="3400" spc="-450" dirty="0"/>
              <a:t>A P </a:t>
            </a:r>
            <a:r>
              <a:rPr lang="en-US" sz="3400" noProof="0" dirty="0"/>
              <a:t>I (2)</a:t>
            </a:r>
          </a:p>
        </p:txBody>
      </p:sp>
      <p:graphicFrame>
        <p:nvGraphicFramePr>
          <p:cNvPr id="5" name="Table 4">
            <a:extLst>
              <a:ext uri="{FF2B5EF4-FFF2-40B4-BE49-F238E27FC236}">
                <a16:creationId xmlns:a16="http://schemas.microsoft.com/office/drawing/2014/main" id="{88A292D6-5B80-9971-CBDD-C6BDBA278F1C}"/>
              </a:ext>
            </a:extLst>
          </p:cNvPr>
          <p:cNvGraphicFramePr>
            <a:graphicFrameLocks noGrp="1"/>
          </p:cNvGraphicFramePr>
          <p:nvPr>
            <p:extLst>
              <p:ext uri="{D42A27DB-BD31-4B8C-83A1-F6EECF244321}">
                <p14:modId xmlns:p14="http://schemas.microsoft.com/office/powerpoint/2010/main" val="3760552798"/>
              </p:ext>
            </p:extLst>
          </p:nvPr>
        </p:nvGraphicFramePr>
        <p:xfrm>
          <a:off x="1361258" y="1066730"/>
          <a:ext cx="9464892" cy="4246060"/>
        </p:xfrm>
        <a:graphic>
          <a:graphicData uri="http://schemas.openxmlformats.org/drawingml/2006/table">
            <a:tbl>
              <a:tblPr firstRow="1" bandRow="1">
                <a:tableStyleId>{2D5ABB26-0587-4C30-8999-92F81FD0307C}</a:tableStyleId>
              </a:tblPr>
              <a:tblGrid>
                <a:gridCol w="1449229">
                  <a:extLst>
                    <a:ext uri="{9D8B030D-6E8A-4147-A177-3AD203B41FA5}">
                      <a16:colId xmlns:a16="http://schemas.microsoft.com/office/drawing/2014/main" val="758152324"/>
                    </a:ext>
                  </a:extLst>
                </a:gridCol>
                <a:gridCol w="2766708">
                  <a:extLst>
                    <a:ext uri="{9D8B030D-6E8A-4147-A177-3AD203B41FA5}">
                      <a16:colId xmlns:a16="http://schemas.microsoft.com/office/drawing/2014/main" val="2005054909"/>
                    </a:ext>
                  </a:extLst>
                </a:gridCol>
                <a:gridCol w="5248955">
                  <a:extLst>
                    <a:ext uri="{9D8B030D-6E8A-4147-A177-3AD203B41FA5}">
                      <a16:colId xmlns:a16="http://schemas.microsoft.com/office/drawing/2014/main" val="698234021"/>
                    </a:ext>
                  </a:extLst>
                </a:gridCol>
              </a:tblGrid>
              <a:tr h="0">
                <a:tc>
                  <a:txBody>
                    <a:bodyPr/>
                    <a:lstStyle/>
                    <a:p>
                      <a:r>
                        <a:rPr lang="en-US" sz="1600" b="1" noProof="0" dirty="0">
                          <a:solidFill>
                            <a:schemeClr val="tx1"/>
                          </a:solidFill>
                          <a:latin typeface="Arial" panose="020B0604020202020204" pitchFamily="34" charset="0"/>
                          <a:cs typeface="Arial" panose="020B0604020202020204" pitchFamily="34" charset="0"/>
                        </a:rPr>
                        <a:t>UNIX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Win32</a:t>
                      </a:r>
                      <a:r>
                        <a:rPr lang="en-US" sz="1600" noProof="0" dirty="0">
                          <a:solidFill>
                            <a:schemeClr val="tx1"/>
                          </a:solidFill>
                          <a:latin typeface="Arial" panose="020B0604020202020204" pitchFamily="34" charset="0"/>
                          <a:cs typeface="Arial" panose="020B0604020202020204" pitchFamily="34" charset="0"/>
                        </a:rPr>
                        <a:t>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r>
                        <a:rPr lang="en-US" sz="1600" noProof="0" dirty="0">
                          <a:solidFill>
                            <a:schemeClr val="tx1"/>
                          </a:solidFill>
                          <a:latin typeface="Arial" panose="020B0604020202020204" pitchFamily="34" charset="0"/>
                          <a:cs typeface="Arial" panose="020B0604020202020204" pitchFamily="34" charset="0"/>
                        </a:rPr>
                        <a:t>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8739140"/>
                  </a:ext>
                </a:extLst>
              </a:tr>
              <a:tr h="0">
                <a:tc>
                  <a:txBody>
                    <a:bodyPr/>
                    <a:lstStyle/>
                    <a:p>
                      <a:r>
                        <a:rPr lang="en-US" sz="1600" noProof="0" dirty="0">
                          <a:latin typeface="Arial" panose="020B0604020202020204" pitchFamily="34" charset="0"/>
                          <a:cs typeface="Arial" panose="020B0604020202020204" pitchFamily="34" charset="0"/>
                        </a:rPr>
                        <a:t>Iseek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SetFilePointer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a:latin typeface="Arial" panose="020B0604020202020204" pitchFamily="34" charset="0"/>
                          <a:cs typeface="Arial" panose="020B0604020202020204" pitchFamily="34" charset="0"/>
                        </a:rPr>
                        <a:t>Move the tile pointer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490525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stat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GetFileAttributesEx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Get various file attributes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3973150"/>
                  </a:ext>
                </a:extLst>
              </a:tr>
              <a:tr h="0">
                <a:tc>
                  <a:txBody>
                    <a:bodyPr/>
                    <a:lstStyle/>
                    <a:p>
                      <a:r>
                        <a:rPr lang="en-US" sz="1600" noProof="0" dirty="0">
                          <a:latin typeface="Arial" panose="020B0604020202020204" pitchFamily="34" charset="0"/>
                          <a:cs typeface="Arial" panose="020B0604020202020204" pitchFamily="34" charset="0"/>
                        </a:rPr>
                        <a:t>mkdir</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a:latin typeface="Arial" panose="020B0604020202020204" pitchFamily="34" charset="0"/>
                          <a:cs typeface="Arial" panose="020B0604020202020204" pitchFamily="34" charset="0"/>
                        </a:rPr>
                        <a:t>CreateDirectory</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Create a new directory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4347586"/>
                  </a:ext>
                </a:extLst>
              </a:tr>
              <a:tr h="0">
                <a:tc>
                  <a:txBody>
                    <a:bodyPr/>
                    <a:lstStyle/>
                    <a:p>
                      <a:r>
                        <a:rPr lang="en-US" sz="1600" noProof="0">
                          <a:latin typeface="Arial" panose="020B0604020202020204" pitchFamily="34" charset="0"/>
                          <a:cs typeface="Arial" panose="020B0604020202020204" pitchFamily="34" charset="0"/>
                        </a:rPr>
                        <a:t>rmdjr</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a:latin typeface="Arial" panose="020B0604020202020204" pitchFamily="34" charset="0"/>
                          <a:cs typeface="Arial" panose="020B0604020202020204" pitchFamily="34" charset="0"/>
                        </a:rPr>
                        <a:t>RemoveDirectory</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Remove an empty directory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445537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link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(none)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Win32 does not support links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2611034"/>
                  </a:ext>
                </a:extLst>
              </a:tr>
              <a:tr h="0">
                <a:tc>
                  <a:txBody>
                    <a:bodyPr/>
                    <a:lstStyle/>
                    <a:p>
                      <a:r>
                        <a:rPr lang="en-US" sz="1600" noProof="0">
                          <a:latin typeface="Arial" panose="020B0604020202020204" pitchFamily="34" charset="0"/>
                          <a:cs typeface="Arial" panose="020B0604020202020204" pitchFamily="34" charset="0"/>
                        </a:rPr>
                        <a:t>unlink</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DeleteFile</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Destroy an existing file</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1095830"/>
                  </a:ext>
                </a:extLst>
              </a:tr>
              <a:tr h="0">
                <a:tc>
                  <a:txBody>
                    <a:bodyPr/>
                    <a:lstStyle/>
                    <a:p>
                      <a:r>
                        <a:rPr lang="en-US" sz="1600" noProof="0">
                          <a:latin typeface="Arial" panose="020B0604020202020204" pitchFamily="34" charset="0"/>
                          <a:cs typeface="Arial" panose="020B0604020202020204" pitchFamily="34" charset="0"/>
                        </a:rPr>
                        <a:t>mount</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(none)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Win32 does not support mount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2461701"/>
                  </a:ext>
                </a:extLst>
              </a:tr>
              <a:tr h="0">
                <a:tc>
                  <a:txBody>
                    <a:bodyPr/>
                    <a:lstStyle/>
                    <a:p>
                      <a:r>
                        <a:rPr lang="en-US" sz="1600" noProof="0">
                          <a:latin typeface="Arial" panose="020B0604020202020204" pitchFamily="34" charset="0"/>
                          <a:cs typeface="Arial" panose="020B0604020202020204" pitchFamily="34" charset="0"/>
                        </a:rPr>
                        <a:t>umount</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(none)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Win32 does not support mount, so no umount</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1082420"/>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chdir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SetCurrentDirectory</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Change the current working directory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585285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chmod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(none)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Win32 does not support security (although </a:t>
                      </a:r>
                      <a:r>
                        <a:rPr lang="en-US" sz="1600" spc="-200" baseline="0" noProof="0" dirty="0">
                          <a:latin typeface="Arial" panose="020B0604020202020204" pitchFamily="34" charset="0"/>
                          <a:cs typeface="Arial" panose="020B0604020202020204" pitchFamily="34" charset="0"/>
                        </a:rPr>
                        <a:t>N </a:t>
                      </a:r>
                      <a:r>
                        <a:rPr lang="en-US" sz="1600" noProof="0" dirty="0">
                          <a:latin typeface="Arial" panose="020B0604020202020204" pitchFamily="34" charset="0"/>
                          <a:cs typeface="Arial" panose="020B0604020202020204" pitchFamily="34" charset="0"/>
                        </a:rPr>
                        <a:t>T does)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44178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kill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(none)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Win32 does not support signals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6218737"/>
                  </a:ext>
                </a:extLst>
              </a:tr>
              <a:tr h="0">
                <a:tc>
                  <a:txBody>
                    <a:bodyPr/>
                    <a:lstStyle/>
                    <a:p>
                      <a:r>
                        <a:rPr lang="en-US" sz="1600" noProof="0">
                          <a:latin typeface="Arial" panose="020B0604020202020204" pitchFamily="34" charset="0"/>
                          <a:cs typeface="Arial" panose="020B0604020202020204" pitchFamily="34" charset="0"/>
                        </a:rPr>
                        <a:t>time</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latin typeface="Arial" panose="020B0604020202020204" pitchFamily="34" charset="0"/>
                          <a:cs typeface="Arial" panose="020B0604020202020204" pitchFamily="34" charset="0"/>
                        </a:rPr>
                        <a:t>GetLocamme</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latin typeface="Arial" panose="020B0604020202020204" pitchFamily="34" charset="0"/>
                          <a:cs typeface="Arial" panose="020B0604020202020204" pitchFamily="34" charset="0"/>
                        </a:rPr>
                        <a:t>Get the current time </a:t>
                      </a:r>
                    </a:p>
                  </a:txBody>
                  <a:tcPr marL="125921" marR="125921" marT="41390" marB="413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75118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706586" y="5695930"/>
            <a:ext cx="8785386" cy="313350"/>
          </a:xfrm>
        </p:spPr>
        <p:txBody>
          <a:bodyPr wrap="square" lIns="0" tIns="18000" rIns="0" bIns="18000" anchor="ctr" anchorCtr="0">
            <a:spAutoFit/>
          </a:bodyPr>
          <a:lstStyle/>
          <a:p>
            <a:pPr marL="0" indent="0">
              <a:buNone/>
            </a:pPr>
            <a:r>
              <a:rPr lang="en-US" sz="1800" dirty="0"/>
              <a:t>Figure 1.23 The Win32 </a:t>
            </a:r>
            <a:r>
              <a:rPr lang="en-US" sz="1800" spc="-300" dirty="0"/>
              <a:t>A P </a:t>
            </a:r>
            <a:r>
              <a:rPr lang="en-US" sz="1800" dirty="0"/>
              <a:t>I calls that roughly correspond to the </a:t>
            </a:r>
            <a:r>
              <a:rPr lang="en-US" sz="1800" spc="-250" dirty="0"/>
              <a:t>U N I </a:t>
            </a:r>
            <a:r>
              <a:rPr lang="en-US" sz="1800" dirty="0"/>
              <a:t>X calls of Fig. 1.18.</a:t>
            </a:r>
          </a:p>
        </p:txBody>
      </p:sp>
    </p:spTree>
    <p:extLst>
      <p:ext uri="{BB962C8B-B14F-4D97-AF65-F5344CB8AC3E}">
        <p14:creationId xmlns:p14="http://schemas.microsoft.com/office/powerpoint/2010/main" val="266097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08183"/>
            <a:ext cx="11015663" cy="559572"/>
          </a:xfrm>
        </p:spPr>
        <p:txBody>
          <a:bodyPr wrap="square" lIns="0" tIns="18000" rIns="0" bIns="18000" anchor="ctr" anchorCtr="0">
            <a:spAutoFit/>
          </a:bodyPr>
          <a:lstStyle/>
          <a:p>
            <a:r>
              <a:rPr lang="en-US" sz="3400" spc="-500" dirty="0"/>
              <a:t>O </a:t>
            </a:r>
            <a:r>
              <a:rPr lang="en-US" sz="3400" noProof="0" dirty="0"/>
              <a:t>S Structure: Monolithic </a:t>
            </a:r>
            <a:r>
              <a:rPr lang="en-US" sz="2600" dirty="0"/>
              <a:t>(1 of 3)</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600078" y="1095154"/>
            <a:ext cx="11015660" cy="467239"/>
          </a:xfrm>
        </p:spPr>
        <p:txBody>
          <a:bodyPr wrap="square" lIns="0" tIns="18000" rIns="0" bIns="18000" anchor="ctr" anchorCtr="0">
            <a:spAutoFit/>
          </a:bodyPr>
          <a:lstStyle/>
          <a:p>
            <a:pPr marL="342900" indent="-342900">
              <a:spcBef>
                <a:spcPts val="600"/>
              </a:spcBef>
            </a:pPr>
            <a:r>
              <a:rPr lang="en-US" sz="2800" dirty="0"/>
              <a:t>Main program invokes requested system calls</a:t>
            </a:r>
          </a:p>
        </p:txBody>
      </p:sp>
      <p:sp>
        <p:nvSpPr>
          <p:cNvPr id="4" name="Content Placeholder 3">
            <a:extLst>
              <a:ext uri="{FF2B5EF4-FFF2-40B4-BE49-F238E27FC236}">
                <a16:creationId xmlns:a16="http://schemas.microsoft.com/office/drawing/2014/main" id="{34419C35-D284-4A6B-E40D-A3CEBAC8A3D1}"/>
              </a:ext>
            </a:extLst>
          </p:cNvPr>
          <p:cNvSpPr>
            <a:spLocks noGrp="1"/>
          </p:cNvSpPr>
          <p:nvPr>
            <p:ph sz="quarter" idx="14"/>
          </p:nvPr>
        </p:nvSpPr>
        <p:spPr>
          <a:xfrm>
            <a:off x="606003" y="1797387"/>
            <a:ext cx="11015661" cy="1913789"/>
          </a:xfrm>
        </p:spPr>
        <p:txBody>
          <a:bodyPr wrap="square" lIns="0" tIns="18000" rIns="0" bIns="18000" anchor="ctr" anchorCtr="0">
            <a:spAutoFit/>
          </a:bodyPr>
          <a:lstStyle/>
          <a:p>
            <a:pPr marL="342900" indent="-342900">
              <a:spcBef>
                <a:spcPts val="600"/>
              </a:spcBef>
            </a:pPr>
            <a:r>
              <a:rPr lang="en-US" sz="2800" dirty="0"/>
              <a:t>Kernel is monolithic block with:</a:t>
            </a:r>
          </a:p>
          <a:p>
            <a:pPr marL="829818" lvl="1" indent="-342900"/>
            <a:r>
              <a:rPr lang="en-US" sz="2800" dirty="0"/>
              <a:t>Service procedures that </a:t>
            </a:r>
            <a:br>
              <a:rPr lang="en-US" sz="2800" dirty="0"/>
            </a:br>
            <a:r>
              <a:rPr lang="en-US" sz="2800" dirty="0"/>
              <a:t>carry out the system calls</a:t>
            </a:r>
          </a:p>
          <a:p>
            <a:pPr marL="829818" lvl="1" indent="-342900"/>
            <a:r>
              <a:rPr lang="en-US" sz="2800" dirty="0"/>
              <a:t>Utility procedures that help implement service procedures</a:t>
            </a:r>
          </a:p>
        </p:txBody>
      </p:sp>
      <p:pic>
        <p:nvPicPr>
          <p:cNvPr id="10" name="Picture 9" descr="The figure illustrates a simple structuring model for a monolithic system.&#10;Long description is available in notes, press F6">
            <a:extLst>
              <a:ext uri="{FF2B5EF4-FFF2-40B4-BE49-F238E27FC236}">
                <a16:creationId xmlns:a16="http://schemas.microsoft.com/office/drawing/2014/main" id="{9C992E74-2F54-B356-4BE7-540DF3173F46}"/>
              </a:ext>
            </a:extLst>
          </p:cNvPr>
          <p:cNvPicPr>
            <a:picLocks noChangeAspect="1"/>
          </p:cNvPicPr>
          <p:nvPr/>
        </p:nvPicPr>
        <p:blipFill>
          <a:blip r:embed="rId3"/>
          <a:stretch>
            <a:fillRect/>
          </a:stretch>
        </p:blipFill>
        <p:spPr>
          <a:xfrm>
            <a:off x="4006706" y="3927451"/>
            <a:ext cx="4193626" cy="2377395"/>
          </a:xfrm>
          <a:prstGeom prst="rect">
            <a:avLst/>
          </a:prstGeom>
        </p:spPr>
      </p:pic>
    </p:spTree>
    <p:extLst>
      <p:ext uri="{BB962C8B-B14F-4D97-AF65-F5344CB8AC3E}">
        <p14:creationId xmlns:p14="http://schemas.microsoft.com/office/powerpoint/2010/main" val="425966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08800"/>
            <a:ext cx="11015663" cy="559572"/>
          </a:xfrm>
        </p:spPr>
        <p:txBody>
          <a:bodyPr wrap="square" lIns="0" tIns="18000" rIns="0" bIns="18000" anchor="ctr" anchorCtr="0">
            <a:spAutoFit/>
          </a:bodyPr>
          <a:lstStyle/>
          <a:p>
            <a:r>
              <a:rPr lang="en-US" sz="3400" spc="-500" dirty="0"/>
              <a:t>O </a:t>
            </a:r>
            <a:r>
              <a:rPr lang="en-US" sz="3400" noProof="0" dirty="0"/>
              <a:t>S Structure: Monolithic </a:t>
            </a:r>
            <a:r>
              <a:rPr lang="en-US" sz="2600" dirty="0"/>
              <a:t>(2 of 3)</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600076" y="1090845"/>
            <a:ext cx="5495923" cy="4653000"/>
          </a:xfrm>
        </p:spPr>
        <p:txBody>
          <a:bodyPr wrap="square" lIns="0" tIns="18000" rIns="0" bIns="18000" anchor="ctr" anchorCtr="0">
            <a:spAutoFit/>
          </a:bodyPr>
          <a:lstStyle/>
          <a:p>
            <a:pPr marL="342900" indent="-342900">
              <a:spcBef>
                <a:spcPts val="600"/>
              </a:spcBef>
            </a:pPr>
            <a:r>
              <a:rPr lang="en-US" sz="2800" dirty="0"/>
              <a:t>Monolithic kernels separate applications and </a:t>
            </a:r>
            <a:r>
              <a:rPr lang="en-US" sz="2800" spc="-300" dirty="0"/>
              <a:t>O </a:t>
            </a:r>
            <a:r>
              <a:rPr lang="en-US" sz="2800" dirty="0"/>
              <a:t>S using 2 privilege levels:</a:t>
            </a:r>
          </a:p>
          <a:p>
            <a:pPr marL="829818" lvl="1" indent="-342900"/>
            <a:r>
              <a:rPr lang="en-US" sz="2800" b="1" dirty="0"/>
              <a:t>User</a:t>
            </a:r>
            <a:r>
              <a:rPr lang="en-US" sz="2800" dirty="0"/>
              <a:t> (ring 3)</a:t>
            </a:r>
          </a:p>
          <a:p>
            <a:pPr marL="829818" lvl="1" indent="-342900"/>
            <a:r>
              <a:rPr lang="en-US" sz="2800" b="1" dirty="0"/>
              <a:t>Kernel</a:t>
            </a:r>
            <a:r>
              <a:rPr lang="en-US" sz="2800" dirty="0"/>
              <a:t> (ring 0)</a:t>
            </a:r>
          </a:p>
          <a:p>
            <a:pPr marL="342900" indent="-342900">
              <a:spcBef>
                <a:spcPts val="600"/>
              </a:spcBef>
            </a:pPr>
            <a:r>
              <a:rPr lang="en-US" sz="2800" dirty="0"/>
              <a:t>4 </a:t>
            </a:r>
            <a:r>
              <a:rPr lang="en-US" sz="2800" b="1" dirty="0"/>
              <a:t>privilege levels</a:t>
            </a:r>
            <a:r>
              <a:rPr lang="en-US" sz="2800" dirty="0"/>
              <a:t> are available on </a:t>
            </a:r>
            <a:r>
              <a:rPr lang="en-US" sz="2800" spc="-300" dirty="0"/>
              <a:t>x 8 </a:t>
            </a:r>
            <a:r>
              <a:rPr lang="en-US" sz="2800" dirty="0"/>
              <a:t>6</a:t>
            </a:r>
          </a:p>
          <a:p>
            <a:pPr marL="342900" indent="-342900">
              <a:spcBef>
                <a:spcPts val="600"/>
              </a:spcBef>
            </a:pPr>
            <a:r>
              <a:rPr lang="en-US" sz="2800" dirty="0"/>
              <a:t>Only early layered systems (e.g., Multics) used more than 2 levels in practice.</a:t>
            </a:r>
          </a:p>
        </p:txBody>
      </p:sp>
      <p:pic>
        <p:nvPicPr>
          <p:cNvPr id="5" name="Picture 4" descr="Four concentric circles. The circles from innermost to outermost are labeled as follows. 0, kernel. 1, system calls. 2, shared libraries. 3, user programs. &#10;Long description is available in notes, press F6">
            <a:extLst>
              <a:ext uri="{FF2B5EF4-FFF2-40B4-BE49-F238E27FC236}">
                <a16:creationId xmlns:a16="http://schemas.microsoft.com/office/drawing/2014/main" id="{11C60021-EBED-B03B-E6F5-0D61E162EA0D}"/>
              </a:ext>
            </a:extLst>
          </p:cNvPr>
          <p:cNvPicPr>
            <a:picLocks noChangeAspect="1"/>
          </p:cNvPicPr>
          <p:nvPr/>
        </p:nvPicPr>
        <p:blipFill>
          <a:blip r:embed="rId3"/>
          <a:stretch>
            <a:fillRect/>
          </a:stretch>
        </p:blipFill>
        <p:spPr>
          <a:xfrm>
            <a:off x="7564109" y="1094822"/>
            <a:ext cx="4055132" cy="3468205"/>
          </a:xfrm>
          <a:prstGeom prst="rect">
            <a:avLst/>
          </a:prstGeom>
        </p:spPr>
      </p:pic>
    </p:spTree>
    <p:extLst>
      <p:ext uri="{BB962C8B-B14F-4D97-AF65-F5344CB8AC3E}">
        <p14:creationId xmlns:p14="http://schemas.microsoft.com/office/powerpoint/2010/main" val="2380858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08800"/>
            <a:ext cx="11015663" cy="559572"/>
          </a:xfrm>
        </p:spPr>
        <p:txBody>
          <a:bodyPr wrap="square" lIns="0" tIns="18000" rIns="0" bIns="18000" anchor="ctr" anchorCtr="0">
            <a:spAutoFit/>
          </a:bodyPr>
          <a:lstStyle/>
          <a:p>
            <a:r>
              <a:rPr lang="en-US" sz="3400" spc="-500" dirty="0"/>
              <a:t>O </a:t>
            </a:r>
            <a:r>
              <a:rPr lang="en-US" sz="3400" noProof="0" dirty="0"/>
              <a:t>S Structure: Monolithic </a:t>
            </a:r>
            <a:r>
              <a:rPr lang="en-US" sz="2600" dirty="0"/>
              <a:t>(3 of 3)</a:t>
            </a:r>
          </a:p>
        </p:txBody>
      </p:sp>
      <p:pic>
        <p:nvPicPr>
          <p:cNvPr id="5" name="Picture 4" descr="An illustration of a typical U N I X structure.&#10;Long description is available in notes, press F6">
            <a:extLst>
              <a:ext uri="{FF2B5EF4-FFF2-40B4-BE49-F238E27FC236}">
                <a16:creationId xmlns:a16="http://schemas.microsoft.com/office/drawing/2014/main" id="{3F5A7925-2C8E-9622-D832-5DDE8897CA6D}"/>
              </a:ext>
            </a:extLst>
          </p:cNvPr>
          <p:cNvPicPr>
            <a:picLocks noChangeAspect="1"/>
          </p:cNvPicPr>
          <p:nvPr/>
        </p:nvPicPr>
        <p:blipFill>
          <a:blip r:embed="rId3"/>
          <a:stretch>
            <a:fillRect/>
          </a:stretch>
        </p:blipFill>
        <p:spPr>
          <a:xfrm>
            <a:off x="2828925" y="1171575"/>
            <a:ext cx="6534150" cy="4514850"/>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4952452" y="5860635"/>
            <a:ext cx="2308077" cy="313350"/>
          </a:xfrm>
        </p:spPr>
        <p:txBody>
          <a:bodyPr wrap="square" lIns="0" tIns="18000" rIns="0" bIns="18000" anchor="ctr" anchorCtr="0">
            <a:spAutoFit/>
          </a:bodyPr>
          <a:lstStyle/>
          <a:p>
            <a:pPr marL="0" indent="0">
              <a:spcBef>
                <a:spcPts val="600"/>
              </a:spcBef>
              <a:buNone/>
            </a:pPr>
            <a:r>
              <a:rPr lang="en-US" sz="1800" dirty="0"/>
              <a:t>Typical </a:t>
            </a:r>
            <a:r>
              <a:rPr lang="en-US" sz="1800" spc="-250" dirty="0"/>
              <a:t>U N I </a:t>
            </a:r>
            <a:r>
              <a:rPr lang="en-US" sz="1800" dirty="0"/>
              <a:t>X structure</a:t>
            </a:r>
          </a:p>
        </p:txBody>
      </p:sp>
    </p:spTree>
    <p:extLst>
      <p:ext uri="{BB962C8B-B14F-4D97-AF65-F5344CB8AC3E}">
        <p14:creationId xmlns:p14="http://schemas.microsoft.com/office/powerpoint/2010/main" val="3662624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9818"/>
            <a:ext cx="11015663" cy="559572"/>
          </a:xfrm>
        </p:spPr>
        <p:txBody>
          <a:bodyPr wrap="square" lIns="0" tIns="18000" rIns="0" bIns="18000" anchor="ctr" anchorCtr="0">
            <a:spAutoFit/>
          </a:bodyPr>
          <a:lstStyle/>
          <a:p>
            <a:r>
              <a:rPr lang="en-US" sz="3400" spc="-500" dirty="0"/>
              <a:t>O </a:t>
            </a:r>
            <a:r>
              <a:rPr lang="en-US" sz="3400" noProof="0" dirty="0"/>
              <a:t>S Structure: Virtualization </a:t>
            </a:r>
            <a:r>
              <a:rPr lang="en-US" sz="2600" dirty="0"/>
              <a:t>(1 of 2)</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600074" y="1092154"/>
            <a:ext cx="11015663" cy="1913789"/>
          </a:xfrm>
        </p:spPr>
        <p:txBody>
          <a:bodyPr wrap="square" lIns="0" tIns="18000" rIns="0" bIns="18000" anchor="ctr" anchorCtr="0">
            <a:spAutoFit/>
          </a:bodyPr>
          <a:lstStyle/>
          <a:p>
            <a:pPr marL="342900" indent="-342900">
              <a:spcBef>
                <a:spcPts val="600"/>
              </a:spcBef>
            </a:pPr>
            <a:r>
              <a:rPr lang="en-US" sz="2800" dirty="0"/>
              <a:t>Invented in the 70s to separate multiprogramming from extended machine</a:t>
            </a:r>
          </a:p>
          <a:p>
            <a:pPr marL="342900" indent="-342900">
              <a:spcBef>
                <a:spcPts val="600"/>
              </a:spcBef>
            </a:pPr>
            <a:r>
              <a:rPr lang="en-US" sz="2800" dirty="0"/>
              <a:t>Revamped today in several domains</a:t>
            </a:r>
          </a:p>
          <a:p>
            <a:pPr marL="342900" indent="-342900">
              <a:spcBef>
                <a:spcPts val="600"/>
              </a:spcBef>
            </a:pPr>
            <a:r>
              <a:rPr lang="en-US" sz="2800" i="1" dirty="0"/>
              <a:t>N</a:t>
            </a:r>
            <a:r>
              <a:rPr lang="en-US" sz="2800" dirty="0"/>
              <a:t> independent </a:t>
            </a:r>
            <a:r>
              <a:rPr lang="en-US" sz="2800" spc="-300" dirty="0"/>
              <a:t>O </a:t>
            </a:r>
            <a:r>
              <a:rPr lang="en-US" sz="2800" dirty="0"/>
              <a:t>S system call interfaces</a:t>
            </a:r>
          </a:p>
        </p:txBody>
      </p:sp>
      <p:pic>
        <p:nvPicPr>
          <p:cNvPr id="6" name="Picture 5" descr="The figure illustrates the structure of V M / 370 with CMS.&#10;Long description is available in notes, press F6">
            <a:extLst>
              <a:ext uri="{FF2B5EF4-FFF2-40B4-BE49-F238E27FC236}">
                <a16:creationId xmlns:a16="http://schemas.microsoft.com/office/drawing/2014/main" id="{C33C4619-DE4C-64FB-CD50-6B3E87F528A0}"/>
              </a:ext>
            </a:extLst>
          </p:cNvPr>
          <p:cNvPicPr>
            <a:picLocks noChangeAspect="1"/>
          </p:cNvPicPr>
          <p:nvPr/>
        </p:nvPicPr>
        <p:blipFill>
          <a:blip r:embed="rId3"/>
          <a:stretch>
            <a:fillRect/>
          </a:stretch>
        </p:blipFill>
        <p:spPr>
          <a:xfrm>
            <a:off x="1244684" y="3124450"/>
            <a:ext cx="9702632" cy="2552207"/>
          </a:xfrm>
          <a:prstGeom prst="rect">
            <a:avLst/>
          </a:prstGeom>
        </p:spPr>
      </p:pic>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3737422" y="5854046"/>
            <a:ext cx="4744258" cy="313350"/>
          </a:xfrm>
        </p:spPr>
        <p:txBody>
          <a:bodyPr wrap="square" lIns="0" tIns="18000" rIns="0" bIns="18000" anchor="ctr" anchorCtr="0">
            <a:spAutoFit/>
          </a:bodyPr>
          <a:lstStyle/>
          <a:p>
            <a:pPr marL="0" indent="0">
              <a:buNone/>
            </a:pPr>
            <a:r>
              <a:rPr lang="en-US" altLang="en-US" sz="1800" dirty="0"/>
              <a:t>Figure 1.28 The structure of </a:t>
            </a:r>
            <a:r>
              <a:rPr lang="en-US" altLang="en-US" sz="1800" spc="-300" dirty="0"/>
              <a:t>V </a:t>
            </a:r>
            <a:r>
              <a:rPr lang="en-US" altLang="en-US" sz="1800" dirty="0"/>
              <a:t>M/370 with </a:t>
            </a:r>
            <a:r>
              <a:rPr lang="en-US" altLang="en-US" sz="1800" spc="-300" dirty="0"/>
              <a:t>C M </a:t>
            </a:r>
            <a:r>
              <a:rPr lang="en-US" altLang="en-US" sz="1800" dirty="0"/>
              <a:t>S.</a:t>
            </a:r>
          </a:p>
        </p:txBody>
      </p:sp>
    </p:spTree>
    <p:extLst>
      <p:ext uri="{BB962C8B-B14F-4D97-AF65-F5344CB8AC3E}">
        <p14:creationId xmlns:p14="http://schemas.microsoft.com/office/powerpoint/2010/main" val="4051334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2220-0CCC-7DC1-D875-FF70AD75AC12}"/>
              </a:ext>
            </a:extLst>
          </p:cNvPr>
          <p:cNvSpPr>
            <a:spLocks noGrp="1"/>
          </p:cNvSpPr>
          <p:nvPr>
            <p:ph type="title"/>
          </p:nvPr>
        </p:nvSpPr>
        <p:spPr>
          <a:xfrm>
            <a:off x="600074" y="208795"/>
            <a:ext cx="11015663" cy="559572"/>
          </a:xfrm>
        </p:spPr>
        <p:txBody>
          <a:bodyPr wrap="square" lIns="0" tIns="18000" rIns="0" bIns="18000" anchor="ctr" anchorCtr="0">
            <a:spAutoFit/>
          </a:bodyPr>
          <a:lstStyle/>
          <a:p>
            <a:r>
              <a:rPr lang="en-US" sz="3400" spc="-500" dirty="0"/>
              <a:t>O </a:t>
            </a:r>
            <a:r>
              <a:rPr lang="en-US" sz="3400" noProof="0" dirty="0"/>
              <a:t>S structure: Virtualization </a:t>
            </a:r>
            <a:r>
              <a:rPr lang="en-US" sz="2600" dirty="0"/>
              <a:t>(2 of 2)</a:t>
            </a:r>
          </a:p>
        </p:txBody>
      </p:sp>
      <p:sp>
        <p:nvSpPr>
          <p:cNvPr id="3" name="Content Placeholder 2">
            <a:extLst>
              <a:ext uri="{FF2B5EF4-FFF2-40B4-BE49-F238E27FC236}">
                <a16:creationId xmlns:a16="http://schemas.microsoft.com/office/drawing/2014/main" id="{CF15BF0D-D4D2-5C67-8D02-0C7EA3C499CD}"/>
              </a:ext>
            </a:extLst>
          </p:cNvPr>
          <p:cNvSpPr>
            <a:spLocks noGrp="1"/>
          </p:cNvSpPr>
          <p:nvPr>
            <p:ph sz="quarter" idx="13"/>
          </p:nvPr>
        </p:nvSpPr>
        <p:spPr>
          <a:xfrm>
            <a:off x="600077" y="1099542"/>
            <a:ext cx="7896942" cy="2113843"/>
          </a:xfrm>
        </p:spPr>
        <p:txBody>
          <a:bodyPr wrap="square" lIns="0" tIns="18000" rIns="0" bIns="18000" anchor="ctr" anchorCtr="0">
            <a:spAutoFit/>
          </a:bodyPr>
          <a:lstStyle/>
          <a:p>
            <a:pPr marL="0" indent="0">
              <a:spcBef>
                <a:spcPts val="600"/>
              </a:spcBef>
              <a:buNone/>
            </a:pPr>
            <a:r>
              <a:rPr lang="en-US" sz="2400" b="1" dirty="0"/>
              <a:t>Virtual machine monitor (</a:t>
            </a:r>
            <a:r>
              <a:rPr lang="en-US" sz="2400" b="1" spc="-300" dirty="0"/>
              <a:t>V M </a:t>
            </a:r>
            <a:r>
              <a:rPr lang="en-US" sz="2400" b="1" dirty="0"/>
              <a:t>M) or Hypervisor</a:t>
            </a:r>
            <a:r>
              <a:rPr lang="en-US" sz="2400" dirty="0"/>
              <a:t> emulates hardware</a:t>
            </a:r>
          </a:p>
          <a:p>
            <a:pPr marL="342900" indent="-342900">
              <a:spcBef>
                <a:spcPts val="600"/>
              </a:spcBef>
            </a:pPr>
            <a:r>
              <a:rPr lang="en-US" sz="2400" b="1" dirty="0"/>
              <a:t>Type 1:</a:t>
            </a:r>
            <a:r>
              <a:rPr lang="en-US" sz="2400" dirty="0"/>
              <a:t> </a:t>
            </a:r>
            <a:r>
              <a:rPr lang="en-US" sz="2400" spc="-300" dirty="0"/>
              <a:t>V M </a:t>
            </a:r>
            <a:r>
              <a:rPr lang="en-US" sz="2400" dirty="0"/>
              <a:t>M runs on bare metal (e.g., Xen) </a:t>
            </a:r>
          </a:p>
          <a:p>
            <a:pPr marL="342900" indent="-342900">
              <a:spcBef>
                <a:spcPts val="600"/>
              </a:spcBef>
            </a:pPr>
            <a:r>
              <a:rPr lang="en-US" sz="2400" b="1" dirty="0"/>
              <a:t>Type 2: </a:t>
            </a:r>
            <a:r>
              <a:rPr lang="en-US" sz="2400" spc="-250" dirty="0"/>
              <a:t>V M </a:t>
            </a:r>
            <a:r>
              <a:rPr lang="en-US" sz="2400" dirty="0"/>
              <a:t>M hosted in the </a:t>
            </a:r>
            <a:r>
              <a:rPr lang="en-US" sz="2400" spc="-300" dirty="0"/>
              <a:t>O </a:t>
            </a:r>
            <a:r>
              <a:rPr lang="en-US" sz="2400" dirty="0"/>
              <a:t>S (e.g., </a:t>
            </a:r>
            <a:r>
              <a:rPr lang="en-US" sz="2400" spc="-300" dirty="0"/>
              <a:t>Q E M </a:t>
            </a:r>
            <a:r>
              <a:rPr lang="en-US" sz="2400" dirty="0"/>
              <a:t>U)</a:t>
            </a:r>
          </a:p>
          <a:p>
            <a:pPr marL="342900" indent="-342900">
              <a:spcBef>
                <a:spcPts val="600"/>
              </a:spcBef>
            </a:pPr>
            <a:r>
              <a:rPr lang="en-US" sz="2400" b="1" dirty="0"/>
              <a:t>Hybrid:</a:t>
            </a:r>
            <a:r>
              <a:rPr lang="en-US" sz="2400" dirty="0"/>
              <a:t> </a:t>
            </a:r>
            <a:r>
              <a:rPr lang="en-US" sz="2400" spc="-300" dirty="0"/>
              <a:t>V M </a:t>
            </a:r>
            <a:r>
              <a:rPr lang="en-US" sz="2400" dirty="0"/>
              <a:t>M inside the </a:t>
            </a:r>
            <a:r>
              <a:rPr lang="en-US" sz="2400" spc="-300" dirty="0"/>
              <a:t>O </a:t>
            </a:r>
            <a:r>
              <a:rPr lang="en-US" sz="2400" dirty="0"/>
              <a:t>S (e.g., </a:t>
            </a:r>
            <a:r>
              <a:rPr lang="en-US" sz="2400" spc="-300" dirty="0"/>
              <a:t>K V </a:t>
            </a:r>
            <a:r>
              <a:rPr lang="en-US" sz="2400" dirty="0"/>
              <a:t>M)</a:t>
            </a:r>
          </a:p>
        </p:txBody>
      </p:sp>
      <p:sp>
        <p:nvSpPr>
          <p:cNvPr id="4" name="Content Placeholder 3">
            <a:extLst>
              <a:ext uri="{FF2B5EF4-FFF2-40B4-BE49-F238E27FC236}">
                <a16:creationId xmlns:a16="http://schemas.microsoft.com/office/drawing/2014/main" id="{D41609F9-7DC5-F47A-EA96-8E3FE808DE79}"/>
              </a:ext>
            </a:extLst>
          </p:cNvPr>
          <p:cNvSpPr>
            <a:spLocks noGrp="1"/>
          </p:cNvSpPr>
          <p:nvPr>
            <p:ph sz="quarter" idx="14"/>
          </p:nvPr>
        </p:nvSpPr>
        <p:spPr>
          <a:xfrm>
            <a:off x="9606998" y="1096952"/>
            <a:ext cx="2015605" cy="1883011"/>
          </a:xfrm>
        </p:spPr>
        <p:txBody>
          <a:bodyPr wrap="square" lIns="0" tIns="18000" rIns="0" bIns="18000" anchor="ctr" anchorCtr="0">
            <a:spAutoFit/>
          </a:bodyPr>
          <a:lstStyle/>
          <a:p>
            <a:pPr marL="0" indent="0">
              <a:buNone/>
            </a:pPr>
            <a:r>
              <a:rPr lang="en-US" sz="2400" dirty="0"/>
              <a:t>Alternative: para-virtualization (discussed later)</a:t>
            </a:r>
          </a:p>
        </p:txBody>
      </p:sp>
      <p:pic>
        <p:nvPicPr>
          <p:cNvPr id="6" name="Picture 5" descr="The figure consists of three parts labeled (a), (b), and (c) that illustrate (a) A type 1 hypervisor. (b) A pure type 2 hypervisor. (c) A practical type 2 hypervisor.&#10;Long description is available in notes, press F6">
            <a:extLst>
              <a:ext uri="{FF2B5EF4-FFF2-40B4-BE49-F238E27FC236}">
                <a16:creationId xmlns:a16="http://schemas.microsoft.com/office/drawing/2014/main" id="{6854FDCD-8452-59F8-3099-BDE64406362D}"/>
              </a:ext>
            </a:extLst>
          </p:cNvPr>
          <p:cNvPicPr>
            <a:picLocks noChangeAspect="1"/>
          </p:cNvPicPr>
          <p:nvPr/>
        </p:nvPicPr>
        <p:blipFill>
          <a:blip r:embed="rId3"/>
          <a:stretch>
            <a:fillRect/>
          </a:stretch>
        </p:blipFill>
        <p:spPr>
          <a:xfrm>
            <a:off x="2748392" y="3437181"/>
            <a:ext cx="6695216" cy="1907689"/>
          </a:xfrm>
          <a:prstGeom prst="rect">
            <a:avLst/>
          </a:prstGeom>
        </p:spPr>
      </p:pic>
      <p:sp>
        <p:nvSpPr>
          <p:cNvPr id="7" name="Content Placeholder 6">
            <a:extLst>
              <a:ext uri="{FF2B5EF4-FFF2-40B4-BE49-F238E27FC236}">
                <a16:creationId xmlns:a16="http://schemas.microsoft.com/office/drawing/2014/main" id="{A6708C57-F608-396B-861C-4FC868EB7AB1}"/>
              </a:ext>
            </a:extLst>
          </p:cNvPr>
          <p:cNvSpPr>
            <a:spLocks noGrp="1"/>
          </p:cNvSpPr>
          <p:nvPr>
            <p:ph sz="quarter" idx="17"/>
          </p:nvPr>
        </p:nvSpPr>
        <p:spPr>
          <a:xfrm>
            <a:off x="1190820" y="5610749"/>
            <a:ext cx="9816919" cy="313350"/>
          </a:xfrm>
        </p:spPr>
        <p:txBody>
          <a:bodyPr wrap="square" lIns="0" tIns="18000" rIns="0" bIns="18000" anchor="ctr" anchorCtr="0">
            <a:spAutoFit/>
          </a:bodyPr>
          <a:lstStyle/>
          <a:p>
            <a:pPr marL="0" indent="0">
              <a:buNone/>
            </a:pPr>
            <a:r>
              <a:rPr lang="en-US" sz="1800" dirty="0"/>
              <a:t>Figure 1.29 (a) A type 1 hypervisor. (b) A pure type 2 hypervisor. (c) A practical type 2 hypervisor </a:t>
            </a:r>
          </a:p>
        </p:txBody>
      </p:sp>
    </p:spTree>
    <p:extLst>
      <p:ext uri="{BB962C8B-B14F-4D97-AF65-F5344CB8AC3E}">
        <p14:creationId xmlns:p14="http://schemas.microsoft.com/office/powerpoint/2010/main" val="1623779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00078" y="227472"/>
            <a:ext cx="11015660" cy="559572"/>
          </a:xfrm>
        </p:spPr>
        <p:txBody>
          <a:bodyPr wrap="square" lIns="0" tIns="18000" rIns="0" bIns="18000" anchor="ctr" anchorCtr="0">
            <a:spAutoFit/>
          </a:bodyPr>
          <a:lstStyle/>
          <a:p>
            <a:r>
              <a:rPr lang="en-US" sz="3400" noProof="0" dirty="0"/>
              <a:t>Containers</a:t>
            </a:r>
          </a:p>
        </p:txBody>
      </p:sp>
      <p:sp>
        <p:nvSpPr>
          <p:cNvPr id="3" name="Content Placeholder 2">
            <a:extLst>
              <a:ext uri="{FF2B5EF4-FFF2-40B4-BE49-F238E27FC236}">
                <a16:creationId xmlns:a16="http://schemas.microsoft.com/office/drawing/2014/main" id="{3D94BCD7-2F45-A03D-01AA-C9B01916BA39}"/>
              </a:ext>
            </a:extLst>
          </p:cNvPr>
          <p:cNvSpPr>
            <a:spLocks noGrp="1"/>
          </p:cNvSpPr>
          <p:nvPr>
            <p:ph sz="quarter" idx="14"/>
          </p:nvPr>
        </p:nvSpPr>
        <p:spPr>
          <a:xfrm>
            <a:off x="600075" y="954990"/>
            <a:ext cx="11015660" cy="4175946"/>
          </a:xfrm>
        </p:spPr>
        <p:txBody>
          <a:bodyPr wrap="square" lIns="0" tIns="18000" rIns="0" bIns="18000" anchor="ctr" anchorCtr="0">
            <a:spAutoFit/>
          </a:bodyPr>
          <a:lstStyle/>
          <a:p>
            <a:pPr marL="342900" indent="-342900">
              <a:spcBef>
                <a:spcPts val="600"/>
              </a:spcBef>
            </a:pPr>
            <a:r>
              <a:rPr lang="en-US" altLang="en-US" sz="2600" dirty="0">
                <a:latin typeface="Arial" panose="020B0604020202020204" pitchFamily="34" charset="0"/>
                <a:cs typeface="Arial" panose="020B0604020202020204" pitchFamily="34" charset="0"/>
              </a:rPr>
              <a:t>Containers can run multiple instances of an </a:t>
            </a:r>
            <a:r>
              <a:rPr lang="en-US" altLang="en-US" sz="2600" spc="-300" dirty="0">
                <a:latin typeface="Arial" panose="020B0604020202020204" pitchFamily="34" charset="0"/>
                <a:cs typeface="Arial" panose="020B0604020202020204" pitchFamily="34" charset="0"/>
              </a:rPr>
              <a:t>O </a:t>
            </a:r>
            <a:r>
              <a:rPr lang="en-US" altLang="en-US" sz="2600" dirty="0">
                <a:latin typeface="Arial" panose="020B0604020202020204" pitchFamily="34" charset="0"/>
                <a:cs typeface="Arial" panose="020B0604020202020204" pitchFamily="34" charset="0"/>
              </a:rPr>
              <a:t>S on a single machine</a:t>
            </a:r>
          </a:p>
          <a:p>
            <a:pPr marL="342900" indent="-342900">
              <a:spcBef>
                <a:spcPts val="600"/>
              </a:spcBef>
            </a:pPr>
            <a:r>
              <a:rPr lang="en-US" altLang="en-US" sz="2600" dirty="0">
                <a:latin typeface="Arial" panose="020B0604020202020204" pitchFamily="34" charset="0"/>
                <a:cs typeface="Arial" panose="020B0604020202020204" pitchFamily="34" charset="0"/>
              </a:rPr>
              <a:t>Each container shares the host </a:t>
            </a:r>
            <a:r>
              <a:rPr lang="en-US" altLang="en-US" sz="2600" spc="-300" dirty="0">
                <a:latin typeface="Arial" panose="020B0604020202020204" pitchFamily="34" charset="0"/>
                <a:cs typeface="Arial" panose="020B0604020202020204" pitchFamily="34" charset="0"/>
              </a:rPr>
              <a:t>O </a:t>
            </a:r>
            <a:r>
              <a:rPr lang="en-US" altLang="en-US" sz="2600" dirty="0">
                <a:latin typeface="Arial" panose="020B0604020202020204" pitchFamily="34" charset="0"/>
                <a:cs typeface="Arial" panose="020B0604020202020204" pitchFamily="34" charset="0"/>
              </a:rPr>
              <a:t>S kernel and the binaries and libraries</a:t>
            </a:r>
          </a:p>
          <a:p>
            <a:pPr marL="829818" lvl="1" indent="-342900"/>
            <a:r>
              <a:rPr lang="en-US" altLang="en-US" sz="2600" dirty="0">
                <a:latin typeface="Arial" panose="020B0604020202020204" pitchFamily="34" charset="0"/>
                <a:cs typeface="Arial" panose="020B0604020202020204" pitchFamily="34" charset="0"/>
              </a:rPr>
              <a:t>Container does not contain full </a:t>
            </a:r>
            <a:r>
              <a:rPr lang="en-US" altLang="en-US" sz="2600" spc="-300" dirty="0">
                <a:latin typeface="Arial" panose="020B0604020202020204" pitchFamily="34" charset="0"/>
                <a:cs typeface="Arial" panose="020B0604020202020204" pitchFamily="34" charset="0"/>
              </a:rPr>
              <a:t>O </a:t>
            </a:r>
            <a:r>
              <a:rPr lang="en-US" altLang="en-US" sz="2600" dirty="0">
                <a:latin typeface="Arial" panose="020B0604020202020204" pitchFamily="34" charset="0"/>
                <a:cs typeface="Arial" panose="020B0604020202020204" pitchFamily="34" charset="0"/>
              </a:rPr>
              <a:t>S and therefore can be lightweight</a:t>
            </a:r>
          </a:p>
          <a:p>
            <a:pPr marL="342900" indent="-342900">
              <a:spcBef>
                <a:spcPts val="600"/>
              </a:spcBef>
            </a:pPr>
            <a:r>
              <a:rPr lang="en-US" altLang="en-US" sz="2600" dirty="0">
                <a:latin typeface="Arial" panose="020B0604020202020204" pitchFamily="34" charset="0"/>
                <a:cs typeface="Arial" panose="020B0604020202020204" pitchFamily="34" charset="0"/>
              </a:rPr>
              <a:t>Downsides to containers</a:t>
            </a:r>
          </a:p>
          <a:p>
            <a:pPr marL="829818" lvl="1" indent="-342900"/>
            <a:r>
              <a:rPr lang="en-US" altLang="en-US" sz="2600" dirty="0">
                <a:latin typeface="Arial" panose="020B0604020202020204" pitchFamily="34" charset="0"/>
                <a:cs typeface="Arial" panose="020B0604020202020204" pitchFamily="34" charset="0"/>
              </a:rPr>
              <a:t>Cannot run a container with a completely different </a:t>
            </a:r>
            <a:r>
              <a:rPr lang="en-US" altLang="en-US" sz="2600" spc="-300" dirty="0">
                <a:latin typeface="Arial" panose="020B0604020202020204" pitchFamily="34" charset="0"/>
                <a:cs typeface="Arial" panose="020B0604020202020204" pitchFamily="34" charset="0"/>
              </a:rPr>
              <a:t>O </a:t>
            </a:r>
            <a:r>
              <a:rPr lang="en-US" altLang="en-US" sz="2600" dirty="0">
                <a:latin typeface="Arial" panose="020B0604020202020204" pitchFamily="34" charset="0"/>
                <a:cs typeface="Arial" panose="020B0604020202020204" pitchFamily="34" charset="0"/>
              </a:rPr>
              <a:t>S than the host</a:t>
            </a:r>
          </a:p>
          <a:p>
            <a:pPr marL="829818" lvl="1" indent="-342900"/>
            <a:r>
              <a:rPr lang="en-US" altLang="en-US" sz="2600" dirty="0">
                <a:latin typeface="Arial" panose="020B0604020202020204" pitchFamily="34" charset="0"/>
                <a:cs typeface="Arial" panose="020B0604020202020204" pitchFamily="34" charset="0"/>
              </a:rPr>
              <a:t>Unlike with virtual machines no strict resource partitioning</a:t>
            </a:r>
          </a:p>
          <a:p>
            <a:pPr marL="829818" lvl="1" indent="-342900"/>
            <a:r>
              <a:rPr lang="en-US" altLang="en-US" sz="2600" dirty="0">
                <a:latin typeface="Arial" panose="020B0604020202020204" pitchFamily="34" charset="0"/>
                <a:cs typeface="Arial" panose="020B0604020202020204" pitchFamily="34" charset="0"/>
              </a:rPr>
              <a:t>Containers are process-level isolated</a:t>
            </a:r>
          </a:p>
          <a:p>
            <a:pPr marL="1229868" lvl="2" indent="-342900"/>
            <a:r>
              <a:rPr lang="en-US" altLang="en-US" sz="2600" dirty="0">
                <a:latin typeface="Arial" panose="020B0604020202020204" pitchFamily="34" charset="0"/>
                <a:cs typeface="Arial" panose="020B0604020202020204" pitchFamily="34" charset="0"/>
              </a:rPr>
              <a:t>If a container alters the stability of the underlying kernel this may affect other containers</a:t>
            </a:r>
          </a:p>
        </p:txBody>
      </p:sp>
    </p:spTree>
    <p:extLst>
      <p:ext uri="{BB962C8B-B14F-4D97-AF65-F5344CB8AC3E}">
        <p14:creationId xmlns:p14="http://schemas.microsoft.com/office/powerpoint/2010/main" val="66396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74419" y="213410"/>
            <a:ext cx="11027464" cy="559572"/>
          </a:xfrm>
        </p:spPr>
        <p:txBody>
          <a:bodyPr wrap="square" lIns="0" tIns="18000" rIns="0" bIns="18000" anchor="ctr" anchorCtr="0">
            <a:spAutoFit/>
          </a:bodyPr>
          <a:lstStyle/>
          <a:p>
            <a:r>
              <a:rPr lang="en-US" sz="3400" noProof="0" dirty="0"/>
              <a:t>First Generation: Vacuum tubes</a:t>
            </a:r>
            <a:endParaRPr lang="en-US" sz="3400" dirty="0"/>
          </a:p>
        </p:txBody>
      </p:sp>
      <p:pic>
        <p:nvPicPr>
          <p:cNvPr id="5" name="Picture 4" descr="Two women standing around the Colossus Mark 2 computer.">
            <a:extLst>
              <a:ext uri="{FF2B5EF4-FFF2-40B4-BE49-F238E27FC236}">
                <a16:creationId xmlns:a16="http://schemas.microsoft.com/office/drawing/2014/main" id="{413FEEEC-8634-767B-3C85-498F6D6DCE22}"/>
              </a:ext>
            </a:extLst>
          </p:cNvPr>
          <p:cNvPicPr>
            <a:picLocks noChangeAspect="1"/>
          </p:cNvPicPr>
          <p:nvPr/>
        </p:nvPicPr>
        <p:blipFill>
          <a:blip r:embed="rId3"/>
          <a:stretch>
            <a:fillRect/>
          </a:stretch>
        </p:blipFill>
        <p:spPr>
          <a:xfrm>
            <a:off x="3134763" y="1069087"/>
            <a:ext cx="5922475" cy="3913738"/>
          </a:xfrm>
          <a:prstGeom prst="rect">
            <a:avLst/>
          </a:prstGeom>
        </p:spPr>
      </p:pic>
      <p:sp>
        <p:nvSpPr>
          <p:cNvPr id="7" name="Content Placeholder 6">
            <a:extLst>
              <a:ext uri="{FF2B5EF4-FFF2-40B4-BE49-F238E27FC236}">
                <a16:creationId xmlns:a16="http://schemas.microsoft.com/office/drawing/2014/main" id="{7B7E2568-9BCB-1828-53B9-F5C011B133B5}"/>
              </a:ext>
            </a:extLst>
          </p:cNvPr>
          <p:cNvSpPr>
            <a:spLocks noGrp="1"/>
          </p:cNvSpPr>
          <p:nvPr>
            <p:ph sz="quarter" idx="17"/>
          </p:nvPr>
        </p:nvSpPr>
        <p:spPr>
          <a:xfrm>
            <a:off x="3117511" y="5128748"/>
            <a:ext cx="5922475" cy="405683"/>
          </a:xfrm>
        </p:spPr>
        <p:txBody>
          <a:bodyPr wrap="square" lIns="0" tIns="18000" rIns="0" bIns="18000" anchor="ctr" anchorCtr="0">
            <a:spAutoFit/>
          </a:bodyPr>
          <a:lstStyle/>
          <a:p>
            <a:pPr marL="0" indent="0">
              <a:spcBef>
                <a:spcPts val="0"/>
              </a:spcBef>
              <a:buSzPts val="1600"/>
              <a:buNone/>
            </a:pPr>
            <a:r>
              <a:rPr lang="en-US" sz="1200" dirty="0">
                <a:effectLst/>
                <a:latin typeface="Arial" panose="020B0604020202020204" pitchFamily="34" charset="0"/>
                <a:ea typeface="Calibri" panose="020F0502020204030204" pitchFamily="34" charset="0"/>
                <a:cs typeface="Arial" panose="020B0604020202020204" pitchFamily="34" charset="0"/>
              </a:rPr>
              <a:t>Annotated photographs of the COLOSSUS electronic digital computer/Kew/National Archives and Records Administration (</a:t>
            </a:r>
            <a:r>
              <a:rPr lang="en-US" sz="1200" spc="-200" dirty="0">
                <a:effectLst/>
                <a:latin typeface="Arial" panose="020B0604020202020204" pitchFamily="34" charset="0"/>
                <a:ea typeface="Calibri" panose="020F0502020204030204" pitchFamily="34" charset="0"/>
                <a:cs typeface="Arial" panose="020B0604020202020204" pitchFamily="34" charset="0"/>
              </a:rPr>
              <a:t>N A R </a:t>
            </a:r>
            <a:r>
              <a:rPr lang="en-US" sz="1200" dirty="0">
                <a:effectLst/>
                <a:latin typeface="Arial" panose="020B0604020202020204" pitchFamily="34" charset="0"/>
                <a:ea typeface="Calibri" panose="020F0502020204030204" pitchFamily="34" charset="0"/>
                <a:cs typeface="Arial" panose="020B0604020202020204" pitchFamily="34" charset="0"/>
              </a:rPr>
              <a:t>A) [</a:t>
            </a:r>
            <a:r>
              <a:rPr lang="en-US" sz="1200" spc="-200" dirty="0">
                <a:effectLst/>
                <a:latin typeface="Arial" panose="020B0604020202020204" pitchFamily="34" charset="0"/>
                <a:ea typeface="Calibri" panose="020F0502020204030204" pitchFamily="34" charset="0"/>
                <a:cs typeface="Arial" panose="020B0604020202020204" pitchFamily="34" charset="0"/>
              </a:rPr>
              <a:t>F </a:t>
            </a:r>
            <a:r>
              <a:rPr lang="en-US" sz="1200" dirty="0">
                <a:effectLst/>
                <a:latin typeface="Arial" panose="020B0604020202020204" pitchFamily="34" charset="0"/>
                <a:ea typeface="Calibri" panose="020F0502020204030204" pitchFamily="34" charset="0"/>
                <a:cs typeface="Arial" panose="020B0604020202020204" pitchFamily="34" charset="0"/>
              </a:rPr>
              <a:t>O 850/234] </a:t>
            </a:r>
            <a:endParaRPr lang="en-US" sz="12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408448" y="5916768"/>
            <a:ext cx="7382533" cy="313350"/>
          </a:xfrm>
        </p:spPr>
        <p:txBody>
          <a:bodyPr wrap="square" lIns="0" tIns="18000" rIns="0" bIns="18000" anchor="ctr" anchorCtr="0">
            <a:spAutoFit/>
          </a:bodyPr>
          <a:lstStyle/>
          <a:p>
            <a:pPr marL="0" indent="0">
              <a:buNone/>
            </a:pPr>
            <a:r>
              <a:rPr lang="en-US" sz="1800" b="1" noProof="0" dirty="0"/>
              <a:t>The Colossus Mark 2 computer: Cryptanalysis of the Lorenz Cipher</a:t>
            </a:r>
          </a:p>
        </p:txBody>
      </p:sp>
    </p:spTree>
    <p:extLst>
      <p:ext uri="{BB962C8B-B14F-4D97-AF65-F5344CB8AC3E}">
        <p14:creationId xmlns:p14="http://schemas.microsoft.com/office/powerpoint/2010/main" val="39913472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600074" y="206980"/>
            <a:ext cx="11015663" cy="559572"/>
          </a:xfrm>
        </p:spPr>
        <p:txBody>
          <a:bodyPr wrap="square" lIns="0" tIns="18000" rIns="0" bIns="18000" anchor="ctr" anchorCtr="0">
            <a:spAutoFit/>
          </a:bodyPr>
          <a:lstStyle/>
          <a:p>
            <a:r>
              <a:rPr lang="en-US" sz="3400" spc="-500" dirty="0"/>
              <a:t>O </a:t>
            </a:r>
            <a:r>
              <a:rPr lang="en-US" sz="3400" noProof="0" dirty="0"/>
              <a:t>S Structure: Exokernel</a:t>
            </a:r>
          </a:p>
        </p:txBody>
      </p:sp>
      <p:sp>
        <p:nvSpPr>
          <p:cNvPr id="3" name="Content Placeholder 2">
            <a:extLst>
              <a:ext uri="{FF2B5EF4-FFF2-40B4-BE49-F238E27FC236}">
                <a16:creationId xmlns:a16="http://schemas.microsoft.com/office/drawing/2014/main" id="{E63BD227-CE90-1914-018A-50D471C23FB3}"/>
              </a:ext>
            </a:extLst>
          </p:cNvPr>
          <p:cNvSpPr>
            <a:spLocks noGrp="1"/>
          </p:cNvSpPr>
          <p:nvPr>
            <p:ph sz="quarter" idx="13"/>
          </p:nvPr>
        </p:nvSpPr>
        <p:spPr>
          <a:xfrm>
            <a:off x="600074" y="1097398"/>
            <a:ext cx="11015663" cy="2498564"/>
          </a:xfrm>
        </p:spPr>
        <p:txBody>
          <a:bodyPr wrap="square" lIns="0" tIns="18000" rIns="0" bIns="18000" anchor="ctr" anchorCtr="0">
            <a:spAutoFit/>
          </a:bodyPr>
          <a:lstStyle/>
          <a:p>
            <a:pPr marL="285750" indent="-285750">
              <a:spcBef>
                <a:spcPts val="600"/>
              </a:spcBef>
            </a:pPr>
            <a:r>
              <a:rPr lang="en-US" sz="2800" dirty="0"/>
              <a:t>Idea: Separate resource control from extended machine</a:t>
            </a:r>
          </a:p>
          <a:p>
            <a:pPr marL="285750" indent="-285750">
              <a:spcBef>
                <a:spcPts val="600"/>
              </a:spcBef>
            </a:pPr>
            <a:r>
              <a:rPr lang="en-US" sz="2800" dirty="0"/>
              <a:t>Similar to a </a:t>
            </a:r>
            <a:r>
              <a:rPr lang="en-US" sz="2800" spc="-300" dirty="0"/>
              <a:t>V M </a:t>
            </a:r>
            <a:r>
              <a:rPr lang="en-US" sz="2800" dirty="0"/>
              <a:t>M/Hypervisor, but:</a:t>
            </a:r>
          </a:p>
          <a:p>
            <a:pPr marL="772668" lvl="1" indent="-285750"/>
            <a:r>
              <a:rPr lang="en-US" sz="2800" dirty="0"/>
              <a:t>Exokernel does not emulate hardware</a:t>
            </a:r>
          </a:p>
          <a:p>
            <a:pPr marL="772668" lvl="1" indent="-285750"/>
            <a:r>
              <a:rPr lang="en-US" sz="2800" dirty="0"/>
              <a:t>Provides only safe low-level resource sharing</a:t>
            </a:r>
          </a:p>
          <a:p>
            <a:pPr marL="772668" lvl="1" indent="-285750"/>
            <a:r>
              <a:rPr lang="en-US" sz="2800" dirty="0"/>
              <a:t>Service procedures are offered as a library directly</a:t>
            </a:r>
          </a:p>
        </p:txBody>
      </p:sp>
      <p:sp>
        <p:nvSpPr>
          <p:cNvPr id="4" name="Content Placeholder 3">
            <a:extLst>
              <a:ext uri="{FF2B5EF4-FFF2-40B4-BE49-F238E27FC236}">
                <a16:creationId xmlns:a16="http://schemas.microsoft.com/office/drawing/2014/main" id="{8FD3F19D-E8E0-7258-159D-2DDC28B399B5}"/>
              </a:ext>
            </a:extLst>
          </p:cNvPr>
          <p:cNvSpPr>
            <a:spLocks noGrp="1"/>
          </p:cNvSpPr>
          <p:nvPr>
            <p:ph sz="quarter" idx="14"/>
          </p:nvPr>
        </p:nvSpPr>
        <p:spPr>
          <a:xfrm>
            <a:off x="1432834" y="3933388"/>
            <a:ext cx="3948791" cy="467239"/>
          </a:xfrm>
        </p:spPr>
        <p:txBody>
          <a:bodyPr wrap="square" lIns="0" tIns="18000" rIns="0" bIns="18000" anchor="ctr" anchorCtr="0">
            <a:spAutoFit/>
          </a:bodyPr>
          <a:lstStyle/>
          <a:p>
            <a:pPr marL="587375" lvl="1" indent="-587375">
              <a:buNone/>
            </a:pPr>
            <a:r>
              <a:rPr lang="en-US" sz="2800" dirty="0">
                <a:solidFill>
                  <a:srgbClr val="191919"/>
                </a:solidFill>
                <a:latin typeface="Arial" panose="020B0604020202020204" pitchFamily="34" charset="0"/>
              </a:rPr>
              <a:t>linked to the application</a:t>
            </a:r>
            <a:endParaRPr lang="en-US" sz="2800" dirty="0"/>
          </a:p>
        </p:txBody>
      </p:sp>
      <p:graphicFrame>
        <p:nvGraphicFramePr>
          <p:cNvPr id="9" name="Object 8" descr="A right headed arrow. ">
            <a:extLst>
              <a:ext uri="{FF2B5EF4-FFF2-40B4-BE49-F238E27FC236}">
                <a16:creationId xmlns:a16="http://schemas.microsoft.com/office/drawing/2014/main" id="{73948295-5011-BF30-C544-CA35D832BE01}"/>
              </a:ext>
            </a:extLst>
          </p:cNvPr>
          <p:cNvGraphicFramePr>
            <a:graphicFrameLocks noChangeAspect="1"/>
          </p:cNvGraphicFramePr>
          <p:nvPr>
            <p:extLst>
              <p:ext uri="{D42A27DB-BD31-4B8C-83A1-F6EECF244321}">
                <p14:modId xmlns:p14="http://schemas.microsoft.com/office/powerpoint/2010/main" val="1821287661"/>
              </p:ext>
            </p:extLst>
          </p:nvPr>
        </p:nvGraphicFramePr>
        <p:xfrm>
          <a:off x="5711447" y="4065394"/>
          <a:ext cx="474101"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A right headed arrow. ">
                        <a:extLst>
                          <a:ext uri="{FF2B5EF4-FFF2-40B4-BE49-F238E27FC236}">
                            <a16:creationId xmlns:a16="http://schemas.microsoft.com/office/drawing/2014/main" id="{73948295-5011-BF30-C544-CA35D832BE01}"/>
                          </a:ext>
                        </a:extLst>
                      </p:cNvPr>
                      <p:cNvPicPr/>
                      <p:nvPr/>
                    </p:nvPicPr>
                    <p:blipFill>
                      <a:blip r:embed="rId3"/>
                      <a:stretch>
                        <a:fillRect/>
                      </a:stretch>
                    </p:blipFill>
                    <p:spPr>
                      <a:xfrm>
                        <a:off x="5711447" y="4065394"/>
                        <a:ext cx="474101" cy="26043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AD106DB-0AB8-74F1-104F-1287C12471E0}"/>
              </a:ext>
            </a:extLst>
          </p:cNvPr>
          <p:cNvSpPr>
            <a:spLocks noGrp="1"/>
          </p:cNvSpPr>
          <p:nvPr>
            <p:ph sz="quarter" idx="15"/>
          </p:nvPr>
        </p:nvSpPr>
        <p:spPr>
          <a:xfrm>
            <a:off x="6487273" y="3996233"/>
            <a:ext cx="2215028" cy="467239"/>
          </a:xfrm>
        </p:spPr>
        <p:txBody>
          <a:bodyPr wrap="square" lIns="0" tIns="18000" rIns="0" bIns="18000" anchor="ctr" anchorCtr="0">
            <a:spAutoFit/>
          </a:bodyPr>
          <a:lstStyle/>
          <a:p>
            <a:pPr marL="485775" lvl="1" indent="-485775">
              <a:buNone/>
            </a:pPr>
            <a:r>
              <a:rPr lang="en-US" sz="2800" b="1" dirty="0">
                <a:solidFill>
                  <a:srgbClr val="191919"/>
                </a:solidFill>
                <a:latin typeface="Arial" panose="020B0604020202020204" pitchFamily="34" charset="0"/>
              </a:rPr>
              <a:t>Library </a:t>
            </a:r>
            <a:r>
              <a:rPr lang="en-US" sz="2800" b="1" spc="-300" dirty="0">
                <a:solidFill>
                  <a:srgbClr val="191919"/>
                </a:solidFill>
                <a:latin typeface="Arial" panose="020B0604020202020204" pitchFamily="34" charset="0"/>
              </a:rPr>
              <a:t>O </a:t>
            </a:r>
            <a:r>
              <a:rPr lang="en-US" sz="2800" b="1" dirty="0">
                <a:solidFill>
                  <a:srgbClr val="191919"/>
                </a:solidFill>
                <a:latin typeface="Arial" panose="020B0604020202020204" pitchFamily="34" charset="0"/>
              </a:rPr>
              <a:t>S</a:t>
            </a:r>
            <a:endParaRPr lang="en-US" sz="2800" dirty="0"/>
          </a:p>
        </p:txBody>
      </p:sp>
      <p:sp>
        <p:nvSpPr>
          <p:cNvPr id="6" name="Content Placeholder 5">
            <a:extLst>
              <a:ext uri="{FF2B5EF4-FFF2-40B4-BE49-F238E27FC236}">
                <a16:creationId xmlns:a16="http://schemas.microsoft.com/office/drawing/2014/main" id="{2C212D48-B67B-6481-5729-F6402F0F55C3}"/>
              </a:ext>
            </a:extLst>
          </p:cNvPr>
          <p:cNvSpPr>
            <a:spLocks noGrp="1"/>
          </p:cNvSpPr>
          <p:nvPr>
            <p:ph sz="quarter" idx="16"/>
          </p:nvPr>
        </p:nvSpPr>
        <p:spPr>
          <a:xfrm>
            <a:off x="600074" y="4707471"/>
            <a:ext cx="11015663" cy="1598318"/>
          </a:xfrm>
        </p:spPr>
        <p:txBody>
          <a:bodyPr wrap="square" lIns="0" tIns="18000" rIns="0" bIns="18000" anchor="ctr" anchorCtr="0">
            <a:spAutoFit/>
          </a:bodyPr>
          <a:lstStyle/>
          <a:p>
            <a:pPr marL="829818" lvl="1" indent="-342900"/>
            <a:r>
              <a:rPr lang="en-US" sz="2800" dirty="0"/>
              <a:t>System calls...?</a:t>
            </a:r>
          </a:p>
          <a:p>
            <a:pPr marL="342900" indent="-342900"/>
            <a:r>
              <a:rPr lang="en-US" sz="2800" dirty="0"/>
              <a:t>Different library </a:t>
            </a:r>
            <a:r>
              <a:rPr lang="en-US" sz="2800" spc="-300" dirty="0"/>
              <a:t>O </a:t>
            </a:r>
            <a:r>
              <a:rPr lang="en-US" sz="2800" dirty="0" err="1"/>
              <a:t>Ses</a:t>
            </a:r>
            <a:r>
              <a:rPr lang="en-US" sz="2800" dirty="0"/>
              <a:t> for different programs</a:t>
            </a:r>
          </a:p>
          <a:p>
            <a:pPr marL="829818" lvl="1" indent="-342900"/>
            <a:r>
              <a:rPr lang="en-US" sz="2800" dirty="0"/>
              <a:t>Allows application-level </a:t>
            </a:r>
            <a:r>
              <a:rPr lang="en-US" sz="2800" spc="-300" dirty="0"/>
              <a:t>O </a:t>
            </a:r>
            <a:r>
              <a:rPr lang="en-US" sz="2800" dirty="0"/>
              <a:t>S specialization</a:t>
            </a:r>
          </a:p>
        </p:txBody>
      </p:sp>
    </p:spTree>
    <p:extLst>
      <p:ext uri="{BB962C8B-B14F-4D97-AF65-F5344CB8AC3E}">
        <p14:creationId xmlns:p14="http://schemas.microsoft.com/office/powerpoint/2010/main" val="2717709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600074" y="206980"/>
            <a:ext cx="11015663" cy="559572"/>
          </a:xfrm>
        </p:spPr>
        <p:txBody>
          <a:bodyPr wrap="square" lIns="0" tIns="18000" rIns="0" bIns="18000" anchor="ctr" anchorCtr="0">
            <a:spAutoFit/>
          </a:bodyPr>
          <a:lstStyle/>
          <a:p>
            <a:r>
              <a:rPr lang="en-US" sz="3400" spc="-500" dirty="0"/>
              <a:t>O </a:t>
            </a:r>
            <a:r>
              <a:rPr lang="en-US" sz="3400" noProof="0" dirty="0"/>
              <a:t>S Structure: Unikernel</a:t>
            </a:r>
          </a:p>
        </p:txBody>
      </p:sp>
      <p:sp>
        <p:nvSpPr>
          <p:cNvPr id="3" name="Content Placeholder 2">
            <a:extLst>
              <a:ext uri="{FF2B5EF4-FFF2-40B4-BE49-F238E27FC236}">
                <a16:creationId xmlns:a16="http://schemas.microsoft.com/office/drawing/2014/main" id="{E63BD227-CE90-1914-018A-50D471C23FB3}"/>
              </a:ext>
            </a:extLst>
          </p:cNvPr>
          <p:cNvSpPr>
            <a:spLocks noGrp="1"/>
          </p:cNvSpPr>
          <p:nvPr>
            <p:ph sz="quarter" idx="13"/>
          </p:nvPr>
        </p:nvSpPr>
        <p:spPr>
          <a:xfrm>
            <a:off x="600074" y="1092600"/>
            <a:ext cx="11015663" cy="2929451"/>
          </a:xfrm>
        </p:spPr>
        <p:txBody>
          <a:bodyPr wrap="square" lIns="0" tIns="18000" rIns="0" bIns="18000" anchor="ctr" anchorCtr="0">
            <a:spAutoFit/>
          </a:bodyPr>
          <a:lstStyle/>
          <a:p>
            <a:pPr marL="342900" indent="-342900">
              <a:spcBef>
                <a:spcPts val="600"/>
              </a:spcBef>
            </a:pPr>
            <a:r>
              <a:rPr lang="en-US" sz="2800" dirty="0"/>
              <a:t>Modern incarnation of Lib</a:t>
            </a:r>
            <a:r>
              <a:rPr lang="en-US" sz="2800" spc="-350" dirty="0"/>
              <a:t>O </a:t>
            </a:r>
            <a:r>
              <a:rPr lang="en-US" sz="2800" dirty="0"/>
              <a:t>S</a:t>
            </a:r>
          </a:p>
          <a:p>
            <a:pPr marL="342900" indent="-342900">
              <a:spcBef>
                <a:spcPts val="600"/>
              </a:spcBef>
            </a:pPr>
            <a:r>
              <a:rPr lang="en-US" sz="2800" dirty="0"/>
              <a:t>Just enough functionality to support a single application (e.g., Web server)</a:t>
            </a:r>
          </a:p>
          <a:p>
            <a:pPr marL="342900" indent="-342900">
              <a:spcBef>
                <a:spcPts val="600"/>
              </a:spcBef>
            </a:pPr>
            <a:r>
              <a:rPr lang="en-US" sz="2800" dirty="0"/>
              <a:t>Often on top of </a:t>
            </a:r>
            <a:r>
              <a:rPr lang="en-US" sz="2800" spc="-350" dirty="0"/>
              <a:t>V </a:t>
            </a:r>
            <a:r>
              <a:rPr lang="en-US" sz="2800" dirty="0"/>
              <a:t>M</a:t>
            </a:r>
          </a:p>
          <a:p>
            <a:pPr marL="342900" indent="-342900">
              <a:spcBef>
                <a:spcPts val="600"/>
              </a:spcBef>
            </a:pPr>
            <a:r>
              <a:rPr lang="en-US" sz="2800" dirty="0"/>
              <a:t>Only one application on </a:t>
            </a:r>
            <a:r>
              <a:rPr lang="en-US" sz="2800" spc="-350" dirty="0"/>
              <a:t>V </a:t>
            </a:r>
            <a:r>
              <a:rPr lang="en-US" sz="2800" dirty="0"/>
              <a:t>M </a:t>
            </a:r>
          </a:p>
          <a:p>
            <a:pPr marL="829818" lvl="1" indent="-342900"/>
            <a:r>
              <a:rPr lang="en-US" sz="2800" dirty="0"/>
              <a:t>All code can run in kernel mode</a:t>
            </a:r>
          </a:p>
        </p:txBody>
      </p:sp>
    </p:spTree>
    <p:extLst>
      <p:ext uri="{BB962C8B-B14F-4D97-AF65-F5344CB8AC3E}">
        <p14:creationId xmlns:p14="http://schemas.microsoft.com/office/powerpoint/2010/main" val="1174432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903B-DC8B-C215-605B-1B2A294BB37D}"/>
              </a:ext>
            </a:extLst>
          </p:cNvPr>
          <p:cNvSpPr>
            <a:spLocks noGrp="1"/>
          </p:cNvSpPr>
          <p:nvPr>
            <p:ph type="title"/>
          </p:nvPr>
        </p:nvSpPr>
        <p:spPr>
          <a:xfrm>
            <a:off x="600074" y="180889"/>
            <a:ext cx="11015664" cy="590349"/>
          </a:xfrm>
        </p:spPr>
        <p:txBody>
          <a:bodyPr wrap="square" lIns="0" tIns="18000" rIns="0" bIns="18000" anchor="ctr" anchorCtr="0">
            <a:spAutoFit/>
          </a:bodyPr>
          <a:lstStyle/>
          <a:p>
            <a:r>
              <a:rPr lang="en-US" sz="3400" spc="-500" dirty="0"/>
              <a:t>O </a:t>
            </a:r>
            <a:r>
              <a:rPr lang="en-US" sz="3400" noProof="0" dirty="0"/>
              <a:t>S Structure: Microkernel-based Client/Server</a:t>
            </a:r>
            <a:r>
              <a:rPr lang="en-US" noProof="0" dirty="0"/>
              <a:t> </a:t>
            </a:r>
            <a:r>
              <a:rPr lang="en-US" sz="2600" dirty="0"/>
              <a:t>(1 of 3)</a:t>
            </a:r>
          </a:p>
        </p:txBody>
      </p:sp>
      <p:sp>
        <p:nvSpPr>
          <p:cNvPr id="3" name="Content Placeholder 2">
            <a:extLst>
              <a:ext uri="{FF2B5EF4-FFF2-40B4-BE49-F238E27FC236}">
                <a16:creationId xmlns:a16="http://schemas.microsoft.com/office/drawing/2014/main" id="{2A2BB012-5CA3-3D0A-CC84-636B62491EE7}"/>
              </a:ext>
            </a:extLst>
          </p:cNvPr>
          <p:cNvSpPr>
            <a:spLocks noGrp="1"/>
          </p:cNvSpPr>
          <p:nvPr>
            <p:ph sz="quarter" idx="13"/>
          </p:nvPr>
        </p:nvSpPr>
        <p:spPr>
          <a:xfrm>
            <a:off x="600074" y="1095399"/>
            <a:ext cx="11015664" cy="467239"/>
          </a:xfrm>
        </p:spPr>
        <p:txBody>
          <a:bodyPr wrap="square" lIns="0" tIns="18000" rIns="0" bIns="18000" anchor="ctr" anchorCtr="0">
            <a:spAutoFit/>
          </a:bodyPr>
          <a:lstStyle/>
          <a:p>
            <a:pPr marL="342900" indent="-342900"/>
            <a:r>
              <a:rPr lang="en-US" sz="2800" dirty="0"/>
              <a:t>Organize service procedures in programs that run in separate </a:t>
            </a:r>
          </a:p>
        </p:txBody>
      </p:sp>
      <p:sp>
        <p:nvSpPr>
          <p:cNvPr id="4" name="Content Placeholder 3">
            <a:extLst>
              <a:ext uri="{FF2B5EF4-FFF2-40B4-BE49-F238E27FC236}">
                <a16:creationId xmlns:a16="http://schemas.microsoft.com/office/drawing/2014/main" id="{513B579A-86C2-6346-0175-AC1C600DE513}"/>
              </a:ext>
            </a:extLst>
          </p:cNvPr>
          <p:cNvSpPr>
            <a:spLocks noGrp="1"/>
          </p:cNvSpPr>
          <p:nvPr>
            <p:ph sz="quarter" idx="14"/>
          </p:nvPr>
        </p:nvSpPr>
        <p:spPr>
          <a:xfrm>
            <a:off x="978447" y="1645475"/>
            <a:ext cx="1669503" cy="467239"/>
          </a:xfrm>
        </p:spPr>
        <p:txBody>
          <a:bodyPr wrap="square" lIns="0" tIns="18000" rIns="0" bIns="18000" anchor="ctr" anchorCtr="0">
            <a:spAutoFit/>
          </a:bodyPr>
          <a:lstStyle/>
          <a:p>
            <a:pPr marL="0" indent="0">
              <a:buNone/>
            </a:pPr>
            <a:r>
              <a:rPr lang="en-US" sz="2800" dirty="0"/>
              <a:t>processes </a:t>
            </a:r>
          </a:p>
        </p:txBody>
      </p:sp>
      <p:graphicFrame>
        <p:nvGraphicFramePr>
          <p:cNvPr id="9" name="Object 8" descr="A right headed arrow. ">
            <a:extLst>
              <a:ext uri="{FF2B5EF4-FFF2-40B4-BE49-F238E27FC236}">
                <a16:creationId xmlns:a16="http://schemas.microsoft.com/office/drawing/2014/main" id="{81F4F6BC-B519-A5AA-FA5E-2610796DA4D8}"/>
              </a:ext>
            </a:extLst>
          </p:cNvPr>
          <p:cNvGraphicFramePr>
            <a:graphicFrameLocks noChangeAspect="1"/>
          </p:cNvGraphicFramePr>
          <p:nvPr>
            <p:extLst>
              <p:ext uri="{D42A27DB-BD31-4B8C-83A1-F6EECF244321}">
                <p14:modId xmlns:p14="http://schemas.microsoft.com/office/powerpoint/2010/main" val="3012300861"/>
              </p:ext>
            </p:extLst>
          </p:nvPr>
        </p:nvGraphicFramePr>
        <p:xfrm>
          <a:off x="2883125" y="1768757"/>
          <a:ext cx="458769" cy="337330"/>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A right headed arrow. ">
                        <a:extLst>
                          <a:ext uri="{FF2B5EF4-FFF2-40B4-BE49-F238E27FC236}">
                            <a16:creationId xmlns:a16="http://schemas.microsoft.com/office/drawing/2014/main" id="{81F4F6BC-B519-A5AA-FA5E-2610796DA4D8}"/>
                          </a:ext>
                        </a:extLst>
                      </p:cNvPr>
                      <p:cNvPicPr/>
                      <p:nvPr/>
                    </p:nvPicPr>
                    <p:blipFill>
                      <a:blip r:embed="rId3"/>
                      <a:stretch>
                        <a:fillRect/>
                      </a:stretch>
                    </p:blipFill>
                    <p:spPr>
                      <a:xfrm>
                        <a:off x="2883125" y="1768757"/>
                        <a:ext cx="458769" cy="33733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368AACC-3190-3730-CE0F-1FAF24DB13D5}"/>
              </a:ext>
            </a:extLst>
          </p:cNvPr>
          <p:cNvSpPr>
            <a:spLocks noGrp="1"/>
          </p:cNvSpPr>
          <p:nvPr>
            <p:ph sz="quarter" idx="15"/>
          </p:nvPr>
        </p:nvSpPr>
        <p:spPr>
          <a:xfrm>
            <a:off x="3656965" y="1669954"/>
            <a:ext cx="4163060" cy="467239"/>
          </a:xfrm>
        </p:spPr>
        <p:txBody>
          <a:bodyPr wrap="square" lIns="0" tIns="18000" rIns="0" bIns="18000" anchor="ctr" anchorCtr="0">
            <a:spAutoFit/>
          </a:bodyPr>
          <a:lstStyle/>
          <a:p>
            <a:pPr marL="0" indent="0">
              <a:buNone/>
            </a:pPr>
            <a:r>
              <a:rPr lang="en-US" sz="2800" b="1" dirty="0">
                <a:solidFill>
                  <a:srgbClr val="191919"/>
                </a:solidFill>
                <a:latin typeface="Arial" panose="020B0604020202020204" pitchFamily="34" charset="0"/>
              </a:rPr>
              <a:t>System Servers/Drivers</a:t>
            </a:r>
            <a:endParaRPr lang="en-US" sz="2800" dirty="0"/>
          </a:p>
        </p:txBody>
      </p:sp>
      <p:sp>
        <p:nvSpPr>
          <p:cNvPr id="6" name="Content Placeholder 5">
            <a:extLst>
              <a:ext uri="{FF2B5EF4-FFF2-40B4-BE49-F238E27FC236}">
                <a16:creationId xmlns:a16="http://schemas.microsoft.com/office/drawing/2014/main" id="{5C1DAA09-2F86-C5FB-4351-22F689990D32}"/>
              </a:ext>
            </a:extLst>
          </p:cNvPr>
          <p:cNvSpPr>
            <a:spLocks noGrp="1"/>
          </p:cNvSpPr>
          <p:nvPr>
            <p:ph sz="quarter" idx="16"/>
          </p:nvPr>
        </p:nvSpPr>
        <p:spPr>
          <a:xfrm>
            <a:off x="600074" y="2221475"/>
            <a:ext cx="11015664" cy="975070"/>
          </a:xfrm>
        </p:spPr>
        <p:txBody>
          <a:bodyPr wrap="square" lIns="0" tIns="18000" rIns="0" bIns="18000" anchor="ctr" anchorCtr="0">
            <a:spAutoFit/>
          </a:bodyPr>
          <a:lstStyle/>
          <a:p>
            <a:pPr marL="342900" indent="-342900">
              <a:spcBef>
                <a:spcPts val="600"/>
              </a:spcBef>
            </a:pPr>
            <a:r>
              <a:rPr lang="en-US" sz="2800" dirty="0"/>
              <a:t>System processes communicate via message passing</a:t>
            </a:r>
          </a:p>
          <a:p>
            <a:pPr marL="342900" indent="-342900">
              <a:spcBef>
                <a:spcPts val="600"/>
              </a:spcBef>
            </a:pPr>
            <a:r>
              <a:rPr lang="en-US" sz="2800" dirty="0"/>
              <a:t>System calls rely on the same messaging mechanism</a:t>
            </a:r>
          </a:p>
        </p:txBody>
      </p:sp>
      <p:sp>
        <p:nvSpPr>
          <p:cNvPr id="7" name="Content Placeholder 6">
            <a:extLst>
              <a:ext uri="{FF2B5EF4-FFF2-40B4-BE49-F238E27FC236}">
                <a16:creationId xmlns:a16="http://schemas.microsoft.com/office/drawing/2014/main" id="{FBC8BCF2-4D6F-A28E-5DF7-574A11D00FA0}"/>
              </a:ext>
            </a:extLst>
          </p:cNvPr>
          <p:cNvSpPr>
            <a:spLocks noGrp="1"/>
          </p:cNvSpPr>
          <p:nvPr>
            <p:ph sz="quarter" idx="17"/>
          </p:nvPr>
        </p:nvSpPr>
        <p:spPr>
          <a:xfrm>
            <a:off x="600078" y="3274825"/>
            <a:ext cx="9010647" cy="467239"/>
          </a:xfrm>
        </p:spPr>
        <p:txBody>
          <a:bodyPr wrap="square" lIns="0" tIns="18000" rIns="0" bIns="18000" anchor="ctr" anchorCtr="0">
            <a:spAutoFit/>
          </a:bodyPr>
          <a:lstStyle/>
          <a:p>
            <a:pPr marL="342900" indent="-342900"/>
            <a:r>
              <a:rPr lang="en-US" sz="2800" dirty="0"/>
              <a:t>Messaging mechanism implemented in minimal kernel </a:t>
            </a:r>
          </a:p>
        </p:txBody>
      </p:sp>
      <p:graphicFrame>
        <p:nvGraphicFramePr>
          <p:cNvPr id="10" name="Object 9" descr="A right headed arrow. ">
            <a:extLst>
              <a:ext uri="{FF2B5EF4-FFF2-40B4-BE49-F238E27FC236}">
                <a16:creationId xmlns:a16="http://schemas.microsoft.com/office/drawing/2014/main" id="{F1524EB5-DF34-1CD4-08FD-302EC327AAB9}"/>
              </a:ext>
            </a:extLst>
          </p:cNvPr>
          <p:cNvGraphicFramePr>
            <a:graphicFrameLocks noChangeAspect="1"/>
          </p:cNvGraphicFramePr>
          <p:nvPr>
            <p:extLst>
              <p:ext uri="{D42A27DB-BD31-4B8C-83A1-F6EECF244321}">
                <p14:modId xmlns:p14="http://schemas.microsoft.com/office/powerpoint/2010/main" val="3599506180"/>
              </p:ext>
            </p:extLst>
          </p:nvPr>
        </p:nvGraphicFramePr>
        <p:xfrm>
          <a:off x="9761450" y="3369840"/>
          <a:ext cx="489035" cy="337330"/>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
                        <a:extLst>
                          <a:ext uri="{FF2B5EF4-FFF2-40B4-BE49-F238E27FC236}">
                            <a16:creationId xmlns:a16="http://schemas.microsoft.com/office/drawing/2014/main" id="{F1524EB5-DF34-1CD4-08FD-302EC327AAB9}"/>
                          </a:ext>
                        </a:extLst>
                      </p:cNvPr>
                      <p:cNvPicPr/>
                      <p:nvPr/>
                    </p:nvPicPr>
                    <p:blipFill>
                      <a:blip r:embed="rId3"/>
                      <a:stretch>
                        <a:fillRect/>
                      </a:stretch>
                    </p:blipFill>
                    <p:spPr>
                      <a:xfrm>
                        <a:off x="9761450" y="3369840"/>
                        <a:ext cx="489035" cy="33733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A5D70F4C-81C9-F5FC-1295-462BD8A27A2A}"/>
              </a:ext>
            </a:extLst>
          </p:cNvPr>
          <p:cNvSpPr>
            <a:spLocks noGrp="1"/>
          </p:cNvSpPr>
          <p:nvPr>
            <p:ph sz="quarter" idx="18"/>
          </p:nvPr>
        </p:nvSpPr>
        <p:spPr>
          <a:xfrm>
            <a:off x="929663" y="3866762"/>
            <a:ext cx="2426822" cy="467239"/>
          </a:xfrm>
        </p:spPr>
        <p:txBody>
          <a:bodyPr wrap="square" lIns="0" tIns="18000" rIns="0" bIns="18000" anchor="ctr" anchorCtr="0">
            <a:spAutoFit/>
          </a:bodyPr>
          <a:lstStyle/>
          <a:p>
            <a:pPr marL="0" indent="0">
              <a:buNone/>
            </a:pPr>
            <a:r>
              <a:rPr lang="en-US" sz="2800" b="1" dirty="0">
                <a:solidFill>
                  <a:srgbClr val="191919"/>
                </a:solidFill>
                <a:latin typeface="Arial" panose="020B0604020202020204" pitchFamily="34" charset="0"/>
              </a:rPr>
              <a:t>Microkernel</a:t>
            </a:r>
            <a:endParaRPr lang="en-US" sz="2800" dirty="0"/>
          </a:p>
        </p:txBody>
      </p:sp>
    </p:spTree>
    <p:extLst>
      <p:ext uri="{BB962C8B-B14F-4D97-AF65-F5344CB8AC3E}">
        <p14:creationId xmlns:p14="http://schemas.microsoft.com/office/powerpoint/2010/main" val="38378659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03089"/>
            <a:ext cx="11015664" cy="559572"/>
          </a:xfrm>
        </p:spPr>
        <p:txBody>
          <a:bodyPr wrap="square" lIns="0" tIns="18000" rIns="0" bIns="18000" anchor="ctr" anchorCtr="0">
            <a:spAutoFit/>
          </a:bodyPr>
          <a:lstStyle/>
          <a:p>
            <a:r>
              <a:rPr lang="en-US" sz="3400" spc="-500" dirty="0"/>
              <a:t>O </a:t>
            </a:r>
            <a:r>
              <a:rPr lang="en-US" sz="3400" noProof="0" dirty="0"/>
              <a:t>S Structure: Microkernel-based Client/Server </a:t>
            </a:r>
            <a:r>
              <a:rPr lang="en-US" sz="2600" dirty="0"/>
              <a:t>(2 of 3)</a:t>
            </a:r>
          </a:p>
        </p:txBody>
      </p:sp>
      <p:pic>
        <p:nvPicPr>
          <p:cNvPr id="5" name="Picture 4" descr="The figure illustrates the simplified structure of the MINIX system.&#10;Long description is available in notes, press F6">
            <a:extLst>
              <a:ext uri="{FF2B5EF4-FFF2-40B4-BE49-F238E27FC236}">
                <a16:creationId xmlns:a16="http://schemas.microsoft.com/office/drawing/2014/main" id="{45C5BF76-D930-CD41-9E86-E39E50BE125F}"/>
              </a:ext>
            </a:extLst>
          </p:cNvPr>
          <p:cNvPicPr>
            <a:picLocks noChangeAspect="1"/>
          </p:cNvPicPr>
          <p:nvPr/>
        </p:nvPicPr>
        <p:blipFill>
          <a:blip r:embed="rId3"/>
          <a:stretch>
            <a:fillRect/>
          </a:stretch>
        </p:blipFill>
        <p:spPr>
          <a:xfrm>
            <a:off x="1942821" y="1352579"/>
            <a:ext cx="8306364" cy="3828998"/>
          </a:xfrm>
          <a:prstGeom prst="rect">
            <a:avLst/>
          </a:prstGeom>
        </p:spPr>
      </p:pic>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3435180" y="5495047"/>
            <a:ext cx="5326517" cy="313350"/>
          </a:xfrm>
        </p:spPr>
        <p:txBody>
          <a:bodyPr wrap="square" lIns="0" tIns="18000" rIns="0" bIns="18000" anchor="ctr" anchorCtr="0">
            <a:spAutoFit/>
          </a:bodyPr>
          <a:lstStyle/>
          <a:p>
            <a:pPr marL="0" indent="0">
              <a:buNone/>
            </a:pPr>
            <a:r>
              <a:rPr lang="en-US" altLang="en-US" sz="1800" dirty="0"/>
              <a:t>Figure 1.26 Simplified structure of the </a:t>
            </a:r>
            <a:r>
              <a:rPr lang="en-US" altLang="en-US" sz="1800" spc="-250" dirty="0"/>
              <a:t>M I N I </a:t>
            </a:r>
            <a:r>
              <a:rPr lang="en-US" altLang="en-US" sz="1800" dirty="0"/>
              <a:t>X system</a:t>
            </a:r>
          </a:p>
        </p:txBody>
      </p:sp>
    </p:spTree>
    <p:extLst>
      <p:ext uri="{BB962C8B-B14F-4D97-AF65-F5344CB8AC3E}">
        <p14:creationId xmlns:p14="http://schemas.microsoft.com/office/powerpoint/2010/main" val="3921212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972" y="202189"/>
            <a:ext cx="11006139" cy="559572"/>
          </a:xfrm>
        </p:spPr>
        <p:txBody>
          <a:bodyPr wrap="square" lIns="0" tIns="18000" rIns="0" bIns="18000" anchor="ctr" anchorCtr="0">
            <a:spAutoFit/>
          </a:bodyPr>
          <a:lstStyle/>
          <a:p>
            <a:r>
              <a:rPr lang="en-US" sz="3400" spc="-500" dirty="0"/>
              <a:t>O </a:t>
            </a:r>
            <a:r>
              <a:rPr lang="en-US" sz="3400" noProof="0" dirty="0"/>
              <a:t>S Structure: Microkernel-based Client/Server </a:t>
            </a:r>
            <a:r>
              <a:rPr lang="en-US" sz="2600" dirty="0"/>
              <a:t>(3 of 3)</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594737" y="1422581"/>
            <a:ext cx="10845687" cy="4729944"/>
          </a:xfrm>
        </p:spPr>
        <p:txBody>
          <a:bodyPr wrap="square" lIns="0" tIns="18000" rIns="0" bIns="18000" anchor="ctr" anchorCtr="0">
            <a:spAutoFit/>
          </a:bodyPr>
          <a:lstStyle/>
          <a:p>
            <a:pPr marL="342900" indent="-342900">
              <a:spcBef>
                <a:spcPts val="600"/>
              </a:spcBef>
            </a:pPr>
            <a:r>
              <a:rPr lang="en-US" altLang="en-US" sz="2800" dirty="0"/>
              <a:t>Important advantage: easier to adhere to Principle of Least Authority (</a:t>
            </a:r>
            <a:r>
              <a:rPr lang="en-US" altLang="en-US" sz="2800" spc="-300" dirty="0"/>
              <a:t>P O L </a:t>
            </a:r>
            <a:r>
              <a:rPr lang="en-US" altLang="en-US" sz="2800" dirty="0"/>
              <a:t>A):</a:t>
            </a:r>
          </a:p>
          <a:p>
            <a:pPr marL="829818" lvl="1" indent="-342900"/>
            <a:r>
              <a:rPr lang="en-US" altLang="en-US" sz="2800" dirty="0"/>
              <a:t>Relatively small Trusted Computing Base (</a:t>
            </a:r>
            <a:r>
              <a:rPr lang="en-US" altLang="en-US" sz="2800" spc="-350" dirty="0"/>
              <a:t>T C </a:t>
            </a:r>
            <a:r>
              <a:rPr lang="en-US" altLang="en-US" sz="2800" dirty="0"/>
              <a:t>B)</a:t>
            </a:r>
          </a:p>
          <a:p>
            <a:pPr marL="829818" lvl="1" indent="-342900"/>
            <a:r>
              <a:rPr lang="en-US" altLang="en-US" sz="2800" dirty="0"/>
              <a:t>Each </a:t>
            </a:r>
            <a:r>
              <a:rPr lang="en-US" altLang="en-US" sz="2800" spc="-350" dirty="0"/>
              <a:t>O </a:t>
            </a:r>
            <a:r>
              <a:rPr lang="en-US" altLang="en-US" sz="2800" dirty="0"/>
              <a:t>S process allowed to do only what is needed to perform its task</a:t>
            </a:r>
          </a:p>
          <a:p>
            <a:pPr marL="829818" lvl="1" indent="-342900"/>
            <a:r>
              <a:rPr lang="en-US" altLang="en-US" sz="2800" dirty="0"/>
              <a:t>Compromise of, say, the printer driver will not affect rest of the </a:t>
            </a:r>
            <a:r>
              <a:rPr lang="en-US" altLang="en-US" sz="2800" spc="-350" dirty="0"/>
              <a:t>O </a:t>
            </a:r>
            <a:r>
              <a:rPr lang="en-US" altLang="en-US" sz="2800" dirty="0"/>
              <a:t>S</a:t>
            </a:r>
          </a:p>
          <a:p>
            <a:pPr marL="342900" indent="-342900">
              <a:spcBef>
                <a:spcPts val="600"/>
              </a:spcBef>
            </a:pPr>
            <a:r>
              <a:rPr lang="en-US" altLang="en-US" sz="2800" dirty="0"/>
              <a:t>Disadvantage</a:t>
            </a:r>
          </a:p>
          <a:p>
            <a:pPr marL="829818" lvl="1" indent="-342900"/>
            <a:r>
              <a:rPr lang="en-US" altLang="en-US" sz="2800" dirty="0"/>
              <a:t>Message passing is slower than a function call (as in a monolithic kernel)</a:t>
            </a:r>
          </a:p>
        </p:txBody>
      </p:sp>
    </p:spTree>
    <p:extLst>
      <p:ext uri="{BB962C8B-B14F-4D97-AF65-F5344CB8AC3E}">
        <p14:creationId xmlns:p14="http://schemas.microsoft.com/office/powerpoint/2010/main" val="3785313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4" cy="559572"/>
          </a:xfrm>
        </p:spPr>
        <p:txBody>
          <a:bodyPr wrap="square" lIns="0" tIns="18000" rIns="0" bIns="18000" anchor="ctr" anchorCtr="0">
            <a:spAutoFit/>
          </a:bodyPr>
          <a:lstStyle/>
          <a:p>
            <a:r>
              <a:rPr lang="en-US" sz="3400" noProof="0" dirty="0"/>
              <a:t>The World According to C</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603364" y="1097423"/>
            <a:ext cx="10996613" cy="1913789"/>
          </a:xfrm>
        </p:spPr>
        <p:txBody>
          <a:bodyPr wrap="square" lIns="0" tIns="18000" rIns="0" bIns="18000" anchor="ctr" anchorCtr="0">
            <a:spAutoFit/>
          </a:bodyPr>
          <a:lstStyle/>
          <a:p>
            <a:pPr marL="342900" indent="-342900">
              <a:spcBef>
                <a:spcPts val="600"/>
              </a:spcBef>
            </a:pPr>
            <a:r>
              <a:rPr lang="en-US" altLang="en-US" sz="2800" dirty="0"/>
              <a:t>C was created by Dennis Ritchie in 1972 to develop </a:t>
            </a:r>
            <a:r>
              <a:rPr lang="en-US" altLang="en-US" sz="2800" spc="-300" dirty="0"/>
              <a:t>U N I </a:t>
            </a:r>
            <a:r>
              <a:rPr lang="en-US" altLang="en-US" sz="2800" dirty="0"/>
              <a:t>X programs</a:t>
            </a:r>
          </a:p>
          <a:p>
            <a:pPr marL="342900" indent="-342900">
              <a:spcBef>
                <a:spcPts val="600"/>
              </a:spcBef>
            </a:pPr>
            <a:r>
              <a:rPr lang="en-US" altLang="en-US" sz="2800" dirty="0"/>
              <a:t>Some of the </a:t>
            </a:r>
            <a:r>
              <a:rPr lang="en-US" altLang="en-US" sz="2800" spc="-350" dirty="0"/>
              <a:t>U N I </a:t>
            </a:r>
            <a:r>
              <a:rPr lang="en-US" altLang="en-US" sz="2800" dirty="0"/>
              <a:t>X roots still visible</a:t>
            </a:r>
          </a:p>
          <a:p>
            <a:pPr marL="342900" indent="-342900">
              <a:spcBef>
                <a:spcPts val="600"/>
              </a:spcBef>
            </a:pPr>
            <a:r>
              <a:rPr lang="en-US" altLang="en-US" sz="2800" dirty="0"/>
              <a:t>“Everything is a file”</a:t>
            </a:r>
          </a:p>
        </p:txBody>
      </p:sp>
    </p:spTree>
    <p:extLst>
      <p:ext uri="{BB962C8B-B14F-4D97-AF65-F5344CB8AC3E}">
        <p14:creationId xmlns:p14="http://schemas.microsoft.com/office/powerpoint/2010/main" val="1461097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1872" y="208178"/>
            <a:ext cx="11013865" cy="559572"/>
          </a:xfrm>
        </p:spPr>
        <p:txBody>
          <a:bodyPr wrap="square" lIns="0" tIns="18000" rIns="0" bIns="18000" anchor="ctr" anchorCtr="0">
            <a:spAutoFit/>
          </a:bodyPr>
          <a:lstStyle/>
          <a:p>
            <a:r>
              <a:rPr lang="en-US" sz="3400" spc="-500" dirty="0"/>
              <a:t>U N I </a:t>
            </a:r>
            <a:r>
              <a:rPr lang="en-US" sz="3400" noProof="0" dirty="0"/>
              <a:t>X: Everything Is a File</a:t>
            </a:r>
          </a:p>
        </p:txBody>
      </p:sp>
      <p:sp>
        <p:nvSpPr>
          <p:cNvPr id="5" name="Content Placeholder 4">
            <a:extLst>
              <a:ext uri="{FF2B5EF4-FFF2-40B4-BE49-F238E27FC236}">
                <a16:creationId xmlns:a16="http://schemas.microsoft.com/office/drawing/2014/main" id="{13B13DBD-DE26-ABC3-6269-7ACA5360075A}"/>
              </a:ext>
            </a:extLst>
          </p:cNvPr>
          <p:cNvSpPr>
            <a:spLocks noGrp="1"/>
          </p:cNvSpPr>
          <p:nvPr>
            <p:ph sz="quarter" idx="13"/>
          </p:nvPr>
        </p:nvSpPr>
        <p:spPr>
          <a:xfrm>
            <a:off x="594627" y="1096139"/>
            <a:ext cx="2765860" cy="3006395"/>
          </a:xfrm>
        </p:spPr>
        <p:txBody>
          <a:bodyPr wrap="square" lIns="0" tIns="18000" rIns="0" bIns="18000" anchor="ctr" anchorCtr="0">
            <a:spAutoFit/>
          </a:bodyPr>
          <a:lstStyle/>
          <a:p>
            <a:pPr marL="342900" indent="-342900">
              <a:spcBef>
                <a:spcPts val="600"/>
              </a:spcBef>
            </a:pPr>
            <a:r>
              <a:rPr lang="en-US" altLang="en-US" sz="2800" dirty="0"/>
              <a:t>Sockets</a:t>
            </a:r>
          </a:p>
          <a:p>
            <a:pPr marL="342900" indent="-342900">
              <a:spcBef>
                <a:spcPts val="600"/>
              </a:spcBef>
            </a:pPr>
            <a:r>
              <a:rPr lang="en-US" altLang="en-US" sz="2800" dirty="0"/>
              <a:t>Devices </a:t>
            </a:r>
          </a:p>
          <a:p>
            <a:pPr marL="342900" indent="-342900">
              <a:spcBef>
                <a:spcPts val="600"/>
              </a:spcBef>
            </a:pPr>
            <a:r>
              <a:rPr lang="en-US" altLang="en-US" sz="2800" dirty="0"/>
              <a:t>Hard drives</a:t>
            </a:r>
          </a:p>
          <a:p>
            <a:pPr marL="342900" indent="-342900">
              <a:spcBef>
                <a:spcPts val="600"/>
              </a:spcBef>
            </a:pPr>
            <a:r>
              <a:rPr lang="en-US" altLang="en-US" sz="2800" dirty="0"/>
              <a:t>Printers</a:t>
            </a:r>
          </a:p>
          <a:p>
            <a:pPr marL="342900" indent="-342900">
              <a:spcBef>
                <a:spcPts val="600"/>
              </a:spcBef>
            </a:pPr>
            <a:r>
              <a:rPr lang="en-US" altLang="en-US" sz="2800" dirty="0"/>
              <a:t>Modems</a:t>
            </a:r>
          </a:p>
          <a:p>
            <a:pPr marL="342900" indent="-342900">
              <a:spcBef>
                <a:spcPts val="600"/>
              </a:spcBef>
            </a:pPr>
            <a:r>
              <a:rPr lang="en-US" altLang="en-US" sz="2800" dirty="0"/>
              <a:t>Pipes  </a:t>
            </a:r>
            <a:endParaRPr lang="en-US" sz="2800" dirty="0"/>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593993" y="4153082"/>
            <a:ext cx="225516" cy="467239"/>
          </a:xfrm>
        </p:spPr>
        <p:txBody>
          <a:bodyPr wrap="square" lIns="0" tIns="18000" rIns="0" bIns="18000" anchor="ctr" anchorCtr="0">
            <a:spAutoFit/>
          </a:bodyPr>
          <a:lstStyle/>
          <a:p>
            <a:pPr marL="85725" indent="-85725">
              <a:spcBef>
                <a:spcPts val="600"/>
              </a:spcBef>
            </a:pPr>
            <a:r>
              <a:rPr lang="en-US" altLang="en-US" sz="2800" dirty="0"/>
              <a:t>  </a:t>
            </a:r>
          </a:p>
        </p:txBody>
      </p:sp>
      <p:graphicFrame>
        <p:nvGraphicFramePr>
          <p:cNvPr id="3" name="Object 2" descr="Ellipsis">
            <a:extLst>
              <a:ext uri="{FF2B5EF4-FFF2-40B4-BE49-F238E27FC236}">
                <a16:creationId xmlns:a16="http://schemas.microsoft.com/office/drawing/2014/main" id="{45DDABCE-6DFB-CCC0-9D10-BB7345961927}"/>
              </a:ext>
            </a:extLst>
          </p:cNvPr>
          <p:cNvGraphicFramePr>
            <a:graphicFrameLocks noChangeAspect="1"/>
          </p:cNvGraphicFramePr>
          <p:nvPr>
            <p:extLst>
              <p:ext uri="{D42A27DB-BD31-4B8C-83A1-F6EECF244321}">
                <p14:modId xmlns:p14="http://schemas.microsoft.com/office/powerpoint/2010/main" val="1702865999"/>
              </p:ext>
            </p:extLst>
          </p:nvPr>
        </p:nvGraphicFramePr>
        <p:xfrm>
          <a:off x="888878" y="4281668"/>
          <a:ext cx="689829" cy="258686"/>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3" name="Object 2" descr="Ellipsis">
                        <a:extLst>
                          <a:ext uri="{FF2B5EF4-FFF2-40B4-BE49-F238E27FC236}">
                            <a16:creationId xmlns:a16="http://schemas.microsoft.com/office/drawing/2014/main" id="{45DDABCE-6DFB-CCC0-9D10-BB7345961927}"/>
                          </a:ext>
                        </a:extLst>
                      </p:cNvPr>
                      <p:cNvPicPr/>
                      <p:nvPr/>
                    </p:nvPicPr>
                    <p:blipFill>
                      <a:blip r:embed="rId3"/>
                      <a:stretch>
                        <a:fillRect/>
                      </a:stretch>
                    </p:blipFill>
                    <p:spPr>
                      <a:xfrm>
                        <a:off x="888878" y="4281668"/>
                        <a:ext cx="689829" cy="258686"/>
                      </a:xfrm>
                      <a:prstGeom prst="rect">
                        <a:avLst/>
                      </a:prstGeom>
                    </p:spPr>
                  </p:pic>
                </p:oleObj>
              </mc:Fallback>
            </mc:AlternateContent>
          </a:graphicData>
        </a:graphic>
      </p:graphicFrame>
    </p:spTree>
    <p:extLst>
      <p:ext uri="{BB962C8B-B14F-4D97-AF65-F5344CB8AC3E}">
        <p14:creationId xmlns:p14="http://schemas.microsoft.com/office/powerpoint/2010/main" val="2415319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C: Everything Is a File</a:t>
            </a:r>
          </a:p>
        </p:txBody>
      </p:sp>
      <p:graphicFrame>
        <p:nvGraphicFramePr>
          <p:cNvPr id="3" name="Table 5">
            <a:extLst>
              <a:ext uri="{FF2B5EF4-FFF2-40B4-BE49-F238E27FC236}">
                <a16:creationId xmlns:a16="http://schemas.microsoft.com/office/drawing/2014/main" id="{282FE7F6-2C95-E378-9EFE-3C6FC3CB147B}"/>
              </a:ext>
            </a:extLst>
          </p:cNvPr>
          <p:cNvGraphicFramePr>
            <a:graphicFrameLocks noGrp="1"/>
          </p:cNvGraphicFramePr>
          <p:nvPr>
            <p:extLst>
              <p:ext uri="{D42A27DB-BD31-4B8C-83A1-F6EECF244321}">
                <p14:modId xmlns:p14="http://schemas.microsoft.com/office/powerpoint/2010/main" val="2594903585"/>
              </p:ext>
            </p:extLst>
          </p:nvPr>
        </p:nvGraphicFramePr>
        <p:xfrm>
          <a:off x="1087753" y="1419525"/>
          <a:ext cx="10016489" cy="1692944"/>
        </p:xfrm>
        <a:graphic>
          <a:graphicData uri="http://schemas.openxmlformats.org/drawingml/2006/table">
            <a:tbl>
              <a:tblPr firstRow="1" bandRow="1">
                <a:tableStyleId>{40F9630F-82C1-40B7-BC3A-925EFCFF5E92}</a:tableStyleId>
              </a:tblPr>
              <a:tblGrid>
                <a:gridCol w="2504121">
                  <a:extLst>
                    <a:ext uri="{9D8B030D-6E8A-4147-A177-3AD203B41FA5}">
                      <a16:colId xmlns:a16="http://schemas.microsoft.com/office/drawing/2014/main" val="1066574142"/>
                    </a:ext>
                  </a:extLst>
                </a:gridCol>
                <a:gridCol w="2504121">
                  <a:extLst>
                    <a:ext uri="{9D8B030D-6E8A-4147-A177-3AD203B41FA5}">
                      <a16:colId xmlns:a16="http://schemas.microsoft.com/office/drawing/2014/main" val="4027153820"/>
                    </a:ext>
                  </a:extLst>
                </a:gridCol>
                <a:gridCol w="1759227">
                  <a:extLst>
                    <a:ext uri="{9D8B030D-6E8A-4147-A177-3AD203B41FA5}">
                      <a16:colId xmlns:a16="http://schemas.microsoft.com/office/drawing/2014/main" val="985760773"/>
                    </a:ext>
                  </a:extLst>
                </a:gridCol>
                <a:gridCol w="3249020">
                  <a:extLst>
                    <a:ext uri="{9D8B030D-6E8A-4147-A177-3AD203B41FA5}">
                      <a16:colId xmlns:a16="http://schemas.microsoft.com/office/drawing/2014/main" val="2916968049"/>
                    </a:ext>
                  </a:extLst>
                </a:gridCol>
              </a:tblGrid>
              <a:tr h="0">
                <a:tc>
                  <a:txBody>
                    <a:bodyPr/>
                    <a:lstStyle/>
                    <a:p>
                      <a:pPr algn="ctr"/>
                      <a:r>
                        <a:rPr lang="en-US" sz="2000" noProof="0" dirty="0">
                          <a:solidFill>
                            <a:schemeClr val="tx1"/>
                          </a:solidFill>
                        </a:rPr>
                        <a:t>Descriptive Name</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Short Name</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File Number</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Description</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9748432"/>
                  </a:ext>
                </a:extLst>
              </a:tr>
              <a:tr h="0">
                <a:tc>
                  <a:txBody>
                    <a:bodyPr/>
                    <a:lstStyle/>
                    <a:p>
                      <a:r>
                        <a:rPr lang="en-US" sz="2000" noProof="0" dirty="0"/>
                        <a:t>Standard In</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stdin</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0</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Input from the keyboard</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507094"/>
                  </a:ext>
                </a:extLst>
              </a:tr>
              <a:tr h="0">
                <a:tc>
                  <a:txBody>
                    <a:bodyPr/>
                    <a:lstStyle/>
                    <a:p>
                      <a:r>
                        <a:rPr lang="en-US" sz="2000" noProof="0" dirty="0"/>
                        <a:t>Standard Out </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stdout</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1</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Output to the console</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855620"/>
                  </a:ext>
                </a:extLst>
              </a:tr>
              <a:tr h="0">
                <a:tc>
                  <a:txBody>
                    <a:bodyPr/>
                    <a:lstStyle/>
                    <a:p>
                      <a:r>
                        <a:rPr lang="en-US" sz="2000" noProof="0"/>
                        <a:t>Standard Error</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stderr</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2</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Error output to the console</a:t>
                      </a:r>
                    </a:p>
                  </a:txBody>
                  <a:tcPr marL="101007" marR="101007" marT="59218" marB="592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87746"/>
                  </a:ext>
                </a:extLst>
              </a:tr>
            </a:tbl>
          </a:graphicData>
        </a:graphic>
      </p:graphicFrame>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3623009" y="4153216"/>
            <a:ext cx="4959120" cy="313350"/>
          </a:xfrm>
        </p:spPr>
        <p:txBody>
          <a:bodyPr wrap="square" lIns="0" tIns="18000" rIns="0" bIns="18000" anchor="ctr" anchorCtr="0">
            <a:spAutoFit/>
          </a:bodyPr>
          <a:lstStyle/>
          <a:p>
            <a:pPr marL="0" indent="0">
              <a:spcBef>
                <a:spcPts val="600"/>
              </a:spcBef>
              <a:buNone/>
            </a:pPr>
            <a:r>
              <a:rPr lang="en-US" altLang="en-US" sz="1800" dirty="0"/>
              <a:t>Default every process starts with 3 “files” opened</a:t>
            </a:r>
          </a:p>
        </p:txBody>
      </p:sp>
    </p:spTree>
    <p:extLst>
      <p:ext uri="{BB962C8B-B14F-4D97-AF65-F5344CB8AC3E}">
        <p14:creationId xmlns:p14="http://schemas.microsoft.com/office/powerpoint/2010/main" val="3814540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Hello World? </a:t>
            </a:r>
            <a:r>
              <a:rPr lang="en-US" sz="2600" dirty="0"/>
              <a:t>(1 of 3)</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603364" y="1092526"/>
            <a:ext cx="11015663" cy="1405957"/>
          </a:xfrm>
        </p:spPr>
        <p:txBody>
          <a:bodyPr wrap="square" lIns="0" tIns="18000" rIns="0" bIns="18000" anchor="ctr" anchorCtr="0">
            <a:spAutoFit/>
          </a:bodyPr>
          <a:lstStyle/>
          <a:p>
            <a:pPr marL="0" indent="0">
              <a:spcBef>
                <a:spcPts val="600"/>
              </a:spcBef>
              <a:buNone/>
            </a:pPr>
            <a:r>
              <a:rPr lang="en-US" altLang="en-US" sz="2800" dirty="0"/>
              <a:t>What do we have to do to print “Hello World” on the console (Standard output)?</a:t>
            </a:r>
          </a:p>
          <a:p>
            <a:pPr marL="342900" indent="-342900">
              <a:spcBef>
                <a:spcPts val="600"/>
              </a:spcBef>
            </a:pPr>
            <a:r>
              <a:rPr lang="en-US" altLang="en-US" sz="2800" b="1" dirty="0" err="1">
                <a:latin typeface="Consolas" panose="020B0609020204030204" pitchFamily="49" charset="0"/>
              </a:rPr>
              <a:t>printf</a:t>
            </a:r>
            <a:r>
              <a:rPr lang="en-US" altLang="en-US" sz="2800" dirty="0">
                <a:latin typeface="Consolas" panose="020B0609020204030204" pitchFamily="49" charset="0"/>
              </a:rPr>
              <a:t>(char *str, …);</a:t>
            </a:r>
          </a:p>
        </p:txBody>
      </p:sp>
    </p:spTree>
    <p:extLst>
      <p:ext uri="{BB962C8B-B14F-4D97-AF65-F5344CB8AC3E}">
        <p14:creationId xmlns:p14="http://schemas.microsoft.com/office/powerpoint/2010/main" val="3348360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7" y="224168"/>
            <a:ext cx="11015661" cy="559572"/>
          </a:xfrm>
        </p:spPr>
        <p:txBody>
          <a:bodyPr wrap="square" lIns="0" tIns="18000" rIns="0" bIns="18000" anchor="ctr" anchorCtr="0">
            <a:spAutoFit/>
          </a:bodyPr>
          <a:lstStyle/>
          <a:p>
            <a:r>
              <a:rPr lang="en-US" sz="3400" dirty="0"/>
              <a:t>Hello World! </a:t>
            </a:r>
            <a:r>
              <a:rPr lang="en-US" sz="2600" dirty="0"/>
              <a:t>(1 of 3)</a:t>
            </a:r>
          </a:p>
        </p:txBody>
      </p:sp>
      <p:sp>
        <p:nvSpPr>
          <p:cNvPr id="3" name="Content Placeholder 2">
            <a:extLst>
              <a:ext uri="{FF2B5EF4-FFF2-40B4-BE49-F238E27FC236}">
                <a16:creationId xmlns:a16="http://schemas.microsoft.com/office/drawing/2014/main" id="{2A19E8A3-46D8-8CF6-8EF6-7A4CB1FC1260}"/>
              </a:ext>
            </a:extLst>
          </p:cNvPr>
          <p:cNvSpPr>
            <a:spLocks noGrp="1"/>
          </p:cNvSpPr>
          <p:nvPr>
            <p:ph sz="quarter" idx="13"/>
          </p:nvPr>
        </p:nvSpPr>
        <p:spPr>
          <a:xfrm>
            <a:off x="602349" y="1091035"/>
            <a:ext cx="11004499" cy="3052562"/>
          </a:xfrm>
        </p:spPr>
        <p:txBody>
          <a:bodyPr wrap="square" lIns="0" tIns="18000" rIns="0" bIns="18000" anchor="ctr" anchorCtr="0">
            <a:spAutoFit/>
          </a:bodyPr>
          <a:lstStyle/>
          <a:p>
            <a:pPr marL="0" indent="0">
              <a:spcBef>
                <a:spcPts val="600"/>
              </a:spcBef>
              <a:buSzPts val="2400"/>
              <a:buNone/>
            </a:pPr>
            <a:r>
              <a:rPr lang="en-US" sz="2800" dirty="0">
                <a:latin typeface="Consolas" panose="020B0609020204030204" pitchFamily="49" charset="0"/>
                <a:sym typeface="Consolas"/>
              </a:rPr>
              <a:t>#include &lt;</a:t>
            </a:r>
            <a:r>
              <a:rPr lang="en-US" sz="2800" dirty="0" err="1">
                <a:latin typeface="Consolas" panose="020B0609020204030204" pitchFamily="49" charset="0"/>
                <a:sym typeface="Consolas"/>
              </a:rPr>
              <a:t>stdio.h</a:t>
            </a:r>
            <a:r>
              <a:rPr lang="en-US" sz="2800" dirty="0">
                <a:latin typeface="Consolas" panose="020B0609020204030204" pitchFamily="49" charset="0"/>
                <a:sym typeface="Consolas"/>
              </a:rPr>
              <a:t>&gt;</a:t>
            </a:r>
            <a:br>
              <a:rPr lang="en-US" sz="2800" dirty="0">
                <a:latin typeface="Consolas" panose="020B0609020204030204" pitchFamily="49" charset="0"/>
                <a:sym typeface="Consolas"/>
              </a:rPr>
            </a:br>
            <a:br>
              <a:rPr lang="en-US" sz="2800" dirty="0">
                <a:latin typeface="Consolas" panose="020B0609020204030204" pitchFamily="49" charset="0"/>
                <a:sym typeface="Consolas"/>
              </a:rPr>
            </a:br>
            <a:r>
              <a:rPr lang="en-US" sz="2800" dirty="0">
                <a:latin typeface="Consolas" panose="020B0609020204030204" pitchFamily="49" charset="0"/>
                <a:sym typeface="Consolas"/>
              </a:rPr>
              <a:t>int main(int </a:t>
            </a:r>
            <a:r>
              <a:rPr lang="en-US" sz="2800" dirty="0" err="1">
                <a:latin typeface="Consolas" panose="020B0609020204030204" pitchFamily="49" charset="0"/>
                <a:sym typeface="Consolas"/>
              </a:rPr>
              <a:t>argc</a:t>
            </a:r>
            <a:r>
              <a:rPr lang="en-US" sz="2800" dirty="0">
                <a:latin typeface="Consolas" panose="020B0609020204030204" pitchFamily="49" charset="0"/>
                <a:sym typeface="Consolas"/>
              </a:rPr>
              <a:t>, char **argv) </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br>
              <a:rPr lang="en-US" sz="2800" dirty="0">
                <a:latin typeface="Consolas" panose="020B0609020204030204" pitchFamily="49" charset="0"/>
                <a:sym typeface="Consolas"/>
              </a:rPr>
            </a:br>
            <a:r>
              <a:rPr lang="en-US" sz="2800" dirty="0">
                <a:latin typeface="Consolas" panose="020B0609020204030204" pitchFamily="49" charset="0"/>
                <a:sym typeface="Consolas"/>
              </a:rPr>
              <a:t>    </a:t>
            </a:r>
            <a:r>
              <a:rPr lang="en-US" sz="2800" b="1" dirty="0" err="1">
                <a:latin typeface="Consolas" panose="020B0609020204030204" pitchFamily="49" charset="0"/>
                <a:sym typeface="Consolas"/>
              </a:rPr>
              <a:t>printf</a:t>
            </a:r>
            <a:r>
              <a:rPr lang="en-US" sz="2800" dirty="0">
                <a:latin typeface="Consolas" panose="020B0609020204030204" pitchFamily="49" charset="0"/>
                <a:sym typeface="Consolas"/>
              </a:rPr>
              <a:t>("Hello World!\n");</a:t>
            </a:r>
            <a:br>
              <a:rPr lang="en-US" sz="2800" dirty="0">
                <a:latin typeface="Consolas" panose="020B0609020204030204" pitchFamily="49" charset="0"/>
                <a:sym typeface="Consolas"/>
              </a:rPr>
            </a:br>
            <a:r>
              <a:rPr lang="en-US" sz="2800" dirty="0">
                <a:latin typeface="Consolas" panose="020B0609020204030204" pitchFamily="49" charset="0"/>
                <a:sym typeface="Consolas"/>
              </a:rPr>
              <a:t>    return 0;</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p>
        </p:txBody>
      </p:sp>
    </p:spTree>
    <p:extLst>
      <p:ext uri="{BB962C8B-B14F-4D97-AF65-F5344CB8AC3E}">
        <p14:creationId xmlns:p14="http://schemas.microsoft.com/office/powerpoint/2010/main" val="35697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277091" y="211253"/>
            <a:ext cx="11338647" cy="559572"/>
          </a:xfrm>
        </p:spPr>
        <p:txBody>
          <a:bodyPr wrap="square" lIns="0" tIns="18000" rIns="0" bIns="18000" anchor="ctr" anchorCtr="0">
            <a:spAutoFit/>
          </a:bodyPr>
          <a:lstStyle/>
          <a:p>
            <a:r>
              <a:rPr lang="en-US" sz="3400" noProof="0" dirty="0"/>
              <a:t>Second Generation: Transistors and Batch Systems (1)</a:t>
            </a:r>
          </a:p>
        </p:txBody>
      </p:sp>
      <p:pic>
        <p:nvPicPr>
          <p:cNvPr id="4" name="Picture 3" descr="The figure consists of six parts labeled (a) to (f) that illustrate an early batch system to demonstrate the batch system to reduce waste of time.&#10;Long description is available in notes, press F6&#10;">
            <a:extLst>
              <a:ext uri="{FF2B5EF4-FFF2-40B4-BE49-F238E27FC236}">
                <a16:creationId xmlns:a16="http://schemas.microsoft.com/office/drawing/2014/main" id="{BDCEB190-7FF3-2E6E-DEEF-D8F8E6A2B69B}"/>
              </a:ext>
            </a:extLst>
          </p:cNvPr>
          <p:cNvPicPr>
            <a:picLocks noChangeAspect="1"/>
          </p:cNvPicPr>
          <p:nvPr/>
        </p:nvPicPr>
        <p:blipFill>
          <a:blip r:embed="rId3"/>
          <a:stretch>
            <a:fillRect/>
          </a:stretch>
        </p:blipFill>
        <p:spPr>
          <a:xfrm>
            <a:off x="1597545" y="1732537"/>
            <a:ext cx="8996910" cy="284683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650710" y="5184654"/>
            <a:ext cx="8907832" cy="590349"/>
          </a:xfrm>
        </p:spPr>
        <p:txBody>
          <a:bodyPr wrap="square" lIns="0" tIns="18000" rIns="0" bIns="18000" anchor="ctr" anchorCtr="0">
            <a:spAutoFit/>
          </a:bodyPr>
          <a:lstStyle/>
          <a:p>
            <a:pPr marL="0" indent="0">
              <a:buNone/>
            </a:pPr>
            <a:r>
              <a:rPr lang="en-US" sz="1800" dirty="0"/>
              <a:t>Figure 1.3 An early batch system. (a) Programmers bring cards to 1401. (b) 1401 reads batch of jobs onto tape…</a:t>
            </a:r>
          </a:p>
        </p:txBody>
      </p:sp>
    </p:spTree>
    <p:extLst>
      <p:ext uri="{BB962C8B-B14F-4D97-AF65-F5344CB8AC3E}">
        <p14:creationId xmlns:p14="http://schemas.microsoft.com/office/powerpoint/2010/main" val="503209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7"/>
            <a:ext cx="11012373" cy="559572"/>
          </a:xfrm>
        </p:spPr>
        <p:txBody>
          <a:bodyPr wrap="square" lIns="0" tIns="18000" rIns="0" bIns="18000" anchor="ctr" anchorCtr="0">
            <a:spAutoFit/>
          </a:bodyPr>
          <a:lstStyle/>
          <a:p>
            <a:r>
              <a:rPr lang="en-US" altLang="en-US" sz="3400" noProof="0" dirty="0"/>
              <a:t>Build Process</a:t>
            </a:r>
            <a:endParaRPr lang="en-US" sz="3400" noProof="0" dirty="0"/>
          </a:p>
        </p:txBody>
      </p:sp>
      <p:pic>
        <p:nvPicPr>
          <p:cNvPr id="5" name="Picture 4" descr="The figure illustrates the process of compiling C and header files to make an executable.&#10;Long description is available in notes, press F6">
            <a:extLst>
              <a:ext uri="{FF2B5EF4-FFF2-40B4-BE49-F238E27FC236}">
                <a16:creationId xmlns:a16="http://schemas.microsoft.com/office/drawing/2014/main" id="{6EF66409-C855-703C-C808-84D81640C57E}"/>
              </a:ext>
            </a:extLst>
          </p:cNvPr>
          <p:cNvPicPr>
            <a:picLocks noChangeAspect="1"/>
          </p:cNvPicPr>
          <p:nvPr/>
        </p:nvPicPr>
        <p:blipFill>
          <a:blip r:embed="rId3"/>
          <a:stretch>
            <a:fillRect/>
          </a:stretch>
        </p:blipFill>
        <p:spPr>
          <a:xfrm>
            <a:off x="4388613" y="1096683"/>
            <a:ext cx="3414780" cy="4207435"/>
          </a:xfrm>
          <a:prstGeom prst="rect">
            <a:avLst/>
          </a:prstGeom>
        </p:spPr>
      </p:pic>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1242514" y="5654564"/>
            <a:ext cx="9716820" cy="313350"/>
          </a:xfrm>
        </p:spPr>
        <p:txBody>
          <a:bodyPr wrap="square" lIns="0" tIns="18000" rIns="0" bIns="18000" anchor="ctr" anchorCtr="0">
            <a:spAutoFit/>
          </a:bodyPr>
          <a:lstStyle/>
          <a:p>
            <a:pPr marL="0" indent="0">
              <a:buNone/>
            </a:pPr>
            <a:r>
              <a:rPr lang="en-US" altLang="en-US" sz="1800" dirty="0"/>
              <a:t>Figure 1.30 The process of compiling C and header files to make an executable binary program.</a:t>
            </a:r>
          </a:p>
        </p:txBody>
      </p:sp>
    </p:spTree>
    <p:extLst>
      <p:ext uri="{BB962C8B-B14F-4D97-AF65-F5344CB8AC3E}">
        <p14:creationId xmlns:p14="http://schemas.microsoft.com/office/powerpoint/2010/main" val="11725147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Hello World? </a:t>
            </a:r>
            <a:r>
              <a:rPr lang="en-US" sz="2600" dirty="0"/>
              <a:t>(2 of 3)</a:t>
            </a:r>
            <a:endParaRPr lang="en-US" sz="2600" noProof="0" dirty="0"/>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584314" y="1099816"/>
            <a:ext cx="11015663" cy="1913789"/>
          </a:xfrm>
        </p:spPr>
        <p:txBody>
          <a:bodyPr wrap="square" lIns="0" tIns="18000" rIns="0" bIns="18000" anchor="ctr" anchorCtr="0">
            <a:spAutoFit/>
          </a:bodyPr>
          <a:lstStyle/>
          <a:p>
            <a:pPr marL="0" indent="0">
              <a:spcBef>
                <a:spcPts val="600"/>
              </a:spcBef>
              <a:buNone/>
            </a:pPr>
            <a:r>
              <a:rPr lang="en-US" altLang="en-US" sz="2800" dirty="0"/>
              <a:t>What do we have to do to print “Hello World” on the console (Standard output)?</a:t>
            </a:r>
          </a:p>
          <a:p>
            <a:pPr marL="342900" indent="-342900">
              <a:spcBef>
                <a:spcPts val="600"/>
              </a:spcBef>
            </a:pPr>
            <a:r>
              <a:rPr lang="en-US" altLang="en-US" sz="2800" dirty="0" err="1">
                <a:latin typeface="Consolas" panose="020B0609020204030204" pitchFamily="49" charset="0"/>
              </a:rPr>
              <a:t>printf</a:t>
            </a:r>
            <a:r>
              <a:rPr lang="en-US" altLang="en-US" sz="2800" dirty="0">
                <a:latin typeface="Consolas" panose="020B0609020204030204" pitchFamily="49" charset="0"/>
              </a:rPr>
              <a:t>(char *str, …);</a:t>
            </a:r>
          </a:p>
          <a:p>
            <a:pPr marL="342900" indent="-342900">
              <a:spcBef>
                <a:spcPts val="600"/>
              </a:spcBef>
            </a:pPr>
            <a:r>
              <a:rPr lang="en-US" altLang="en-US" sz="2800" dirty="0">
                <a:latin typeface="Consolas" panose="020B0609020204030204" pitchFamily="49" charset="0"/>
              </a:rPr>
              <a:t>int </a:t>
            </a:r>
            <a:r>
              <a:rPr lang="en-US" altLang="en-US" sz="2800" b="1" dirty="0">
                <a:latin typeface="Consolas" panose="020B0609020204030204" pitchFamily="49" charset="0"/>
              </a:rPr>
              <a:t>write</a:t>
            </a:r>
            <a:r>
              <a:rPr lang="en-US" altLang="en-US" sz="2800" dirty="0">
                <a:latin typeface="Consolas" panose="020B0609020204030204" pitchFamily="49" charset="0"/>
              </a:rPr>
              <a:t>(int fd, char *buf, </a:t>
            </a:r>
            <a:r>
              <a:rPr lang="en-US" altLang="en-US" sz="2800" dirty="0" err="1">
                <a:latin typeface="Consolas" panose="020B0609020204030204" pitchFamily="49" charset="0"/>
              </a:rPr>
              <a:t>size_t</a:t>
            </a:r>
            <a:r>
              <a:rPr lang="en-US" altLang="en-US" sz="2800" dirty="0">
                <a:latin typeface="Consolas" panose="020B0609020204030204" pitchFamily="49" charset="0"/>
              </a:rPr>
              <a:t> </a:t>
            </a:r>
            <a:r>
              <a:rPr lang="en-US" altLang="en-US" sz="2800" dirty="0" err="1">
                <a:latin typeface="Consolas" panose="020B0609020204030204" pitchFamily="49" charset="0"/>
              </a:rPr>
              <a:t>len</a:t>
            </a:r>
            <a:r>
              <a:rPr lang="en-US" altLang="en-US" sz="2800" dirty="0">
                <a:latin typeface="Consolas" panose="020B0609020204030204" pitchFamily="49" charset="0"/>
              </a:rPr>
              <a:t>);</a:t>
            </a:r>
          </a:p>
        </p:txBody>
      </p:sp>
    </p:spTree>
    <p:extLst>
      <p:ext uri="{BB962C8B-B14F-4D97-AF65-F5344CB8AC3E}">
        <p14:creationId xmlns:p14="http://schemas.microsoft.com/office/powerpoint/2010/main" val="2466150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Recall: Everything Is a File!</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593839" y="1091538"/>
            <a:ext cx="11015663" cy="467239"/>
          </a:xfrm>
        </p:spPr>
        <p:txBody>
          <a:bodyPr wrap="square" lIns="0" tIns="18000" rIns="0" bIns="18000" anchor="ctr" anchorCtr="0">
            <a:spAutoFit/>
          </a:bodyPr>
          <a:lstStyle/>
          <a:p>
            <a:pPr marL="0" indent="0">
              <a:spcBef>
                <a:spcPts val="600"/>
              </a:spcBef>
              <a:buNone/>
            </a:pPr>
            <a:r>
              <a:rPr lang="en-US" altLang="en-US" sz="2800" dirty="0"/>
              <a:t>Default every process starts with 3 “files” opened</a:t>
            </a:r>
          </a:p>
        </p:txBody>
      </p:sp>
      <p:graphicFrame>
        <p:nvGraphicFramePr>
          <p:cNvPr id="3" name="Table 5">
            <a:extLst>
              <a:ext uri="{FF2B5EF4-FFF2-40B4-BE49-F238E27FC236}">
                <a16:creationId xmlns:a16="http://schemas.microsoft.com/office/drawing/2014/main" id="{282FE7F6-2C95-E378-9EFE-3C6FC3CB147B}"/>
              </a:ext>
            </a:extLst>
          </p:cNvPr>
          <p:cNvGraphicFramePr>
            <a:graphicFrameLocks noGrp="1"/>
          </p:cNvGraphicFramePr>
          <p:nvPr>
            <p:extLst>
              <p:ext uri="{D42A27DB-BD31-4B8C-83A1-F6EECF244321}">
                <p14:modId xmlns:p14="http://schemas.microsoft.com/office/powerpoint/2010/main" val="3135033075"/>
              </p:ext>
            </p:extLst>
          </p:nvPr>
        </p:nvGraphicFramePr>
        <p:xfrm>
          <a:off x="1189626" y="2013151"/>
          <a:ext cx="9822275" cy="1584960"/>
        </p:xfrm>
        <a:graphic>
          <a:graphicData uri="http://schemas.openxmlformats.org/drawingml/2006/table">
            <a:tbl>
              <a:tblPr firstRow="1" bandRow="1">
                <a:tableStyleId>{40F9630F-82C1-40B7-BC3A-925EFCFF5E92}</a:tableStyleId>
              </a:tblPr>
              <a:tblGrid>
                <a:gridCol w="2455569">
                  <a:extLst>
                    <a:ext uri="{9D8B030D-6E8A-4147-A177-3AD203B41FA5}">
                      <a16:colId xmlns:a16="http://schemas.microsoft.com/office/drawing/2014/main" val="1066574142"/>
                    </a:ext>
                  </a:extLst>
                </a:gridCol>
                <a:gridCol w="2455569">
                  <a:extLst>
                    <a:ext uri="{9D8B030D-6E8A-4147-A177-3AD203B41FA5}">
                      <a16:colId xmlns:a16="http://schemas.microsoft.com/office/drawing/2014/main" val="4027153820"/>
                    </a:ext>
                  </a:extLst>
                </a:gridCol>
                <a:gridCol w="1725114">
                  <a:extLst>
                    <a:ext uri="{9D8B030D-6E8A-4147-A177-3AD203B41FA5}">
                      <a16:colId xmlns:a16="http://schemas.microsoft.com/office/drawing/2014/main" val="985760773"/>
                    </a:ext>
                  </a:extLst>
                </a:gridCol>
                <a:gridCol w="3186023">
                  <a:extLst>
                    <a:ext uri="{9D8B030D-6E8A-4147-A177-3AD203B41FA5}">
                      <a16:colId xmlns:a16="http://schemas.microsoft.com/office/drawing/2014/main" val="2916968049"/>
                    </a:ext>
                  </a:extLst>
                </a:gridCol>
              </a:tblGrid>
              <a:tr h="370840">
                <a:tc>
                  <a:txBody>
                    <a:bodyPr/>
                    <a:lstStyle/>
                    <a:p>
                      <a:pPr algn="ctr"/>
                      <a:r>
                        <a:rPr lang="en-US" sz="2000" noProof="0" dirty="0">
                          <a:solidFill>
                            <a:schemeClr val="tx1"/>
                          </a:solidFill>
                        </a:rPr>
                        <a:t>Descriptive Name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Short Name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File Number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noProof="0" dirty="0">
                          <a:solidFill>
                            <a:schemeClr val="tx1"/>
                          </a:solidFill>
                        </a:rPr>
                        <a:t>Description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9748432"/>
                  </a:ext>
                </a:extLst>
              </a:tr>
              <a:tr h="370840">
                <a:tc>
                  <a:txBody>
                    <a:bodyPr/>
                    <a:lstStyle/>
                    <a:p>
                      <a:r>
                        <a:rPr lang="en-US" sz="2000" noProof="0"/>
                        <a:t>Standard In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stdin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0</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Input from the keyboard</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2507094"/>
                  </a:ext>
                </a:extLst>
              </a:tr>
              <a:tr h="370840">
                <a:tc>
                  <a:txBody>
                    <a:bodyPr/>
                    <a:lstStyle/>
                    <a:p>
                      <a:r>
                        <a:rPr lang="en-US" sz="2000" noProof="0" dirty="0"/>
                        <a:t>Standard Out </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stdout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1</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Output to the console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4855620"/>
                  </a:ext>
                </a:extLst>
              </a:tr>
              <a:tr h="370840">
                <a:tc>
                  <a:txBody>
                    <a:bodyPr/>
                    <a:lstStyle/>
                    <a:p>
                      <a:r>
                        <a:rPr lang="en-US" sz="2000" noProof="0" dirty="0"/>
                        <a:t>Standard Error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a:t>stderr</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2</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noProof="0" dirty="0"/>
                        <a:t>Error output to the console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87746"/>
                  </a:ext>
                </a:extLst>
              </a:tr>
            </a:tbl>
          </a:graphicData>
        </a:graphic>
      </p:graphicFrame>
    </p:spTree>
    <p:extLst>
      <p:ext uri="{BB962C8B-B14F-4D97-AF65-F5344CB8AC3E}">
        <p14:creationId xmlns:p14="http://schemas.microsoft.com/office/powerpoint/2010/main" val="3548423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24168"/>
            <a:ext cx="11015663" cy="559572"/>
          </a:xfrm>
        </p:spPr>
        <p:txBody>
          <a:bodyPr wrap="square" lIns="0" tIns="18000" rIns="0" bIns="18000" anchor="ctr" anchorCtr="0">
            <a:spAutoFit/>
          </a:bodyPr>
          <a:lstStyle/>
          <a:p>
            <a:r>
              <a:rPr lang="en-US" sz="3400" noProof="0" dirty="0"/>
              <a:t>Hello World! </a:t>
            </a:r>
            <a:r>
              <a:rPr lang="en-US" sz="2600" dirty="0"/>
              <a:t>(2 of 3)</a:t>
            </a:r>
            <a:endParaRPr lang="en-US" sz="2600" noProof="0" dirty="0"/>
          </a:p>
        </p:txBody>
      </p:sp>
      <p:sp>
        <p:nvSpPr>
          <p:cNvPr id="3" name="Content Placeholder 2">
            <a:extLst>
              <a:ext uri="{FF2B5EF4-FFF2-40B4-BE49-F238E27FC236}">
                <a16:creationId xmlns:a16="http://schemas.microsoft.com/office/drawing/2014/main" id="{8B7F2FEF-5601-61E9-BF5F-83AB613F7EC6}"/>
              </a:ext>
            </a:extLst>
          </p:cNvPr>
          <p:cNvSpPr>
            <a:spLocks noGrp="1"/>
          </p:cNvSpPr>
          <p:nvPr>
            <p:ph sz="quarter" idx="13"/>
          </p:nvPr>
        </p:nvSpPr>
        <p:spPr>
          <a:xfrm>
            <a:off x="603485" y="1091023"/>
            <a:ext cx="11012253" cy="3991280"/>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sym typeface="Consolas"/>
              </a:rPr>
              <a:t>#include &lt;</a:t>
            </a:r>
            <a:r>
              <a:rPr lang="en-US" sz="2800" dirty="0" err="1">
                <a:latin typeface="Consolas" panose="020B0609020204030204" pitchFamily="49" charset="0"/>
                <a:sym typeface="Consolas"/>
              </a:rPr>
              <a:t>unistd.h</a:t>
            </a:r>
            <a:r>
              <a:rPr lang="en-US" sz="2800" dirty="0">
                <a:latin typeface="Consolas" panose="020B0609020204030204" pitchFamily="49" charset="0"/>
                <a:sym typeface="Consolas"/>
              </a:rPr>
              <a:t>&gt;</a:t>
            </a:r>
            <a:br>
              <a:rPr lang="en-US" sz="2800" dirty="0">
                <a:latin typeface="Consolas" panose="020B0609020204030204" pitchFamily="49" charset="0"/>
                <a:sym typeface="Consolas"/>
              </a:rPr>
            </a:br>
            <a:r>
              <a:rPr lang="en-US" sz="2800" dirty="0">
                <a:latin typeface="Consolas" panose="020B0609020204030204" pitchFamily="49" charset="0"/>
                <a:sym typeface="Consolas"/>
              </a:rPr>
              <a:t>#define STDOUT 1</a:t>
            </a:r>
            <a:br>
              <a:rPr lang="en-US" sz="2800" dirty="0">
                <a:latin typeface="Consolas" panose="020B0609020204030204" pitchFamily="49" charset="0"/>
                <a:sym typeface="Consolas"/>
              </a:rPr>
            </a:br>
            <a:br>
              <a:rPr lang="en-US" sz="2800" dirty="0">
                <a:latin typeface="Consolas" panose="020B0609020204030204" pitchFamily="49" charset="0"/>
                <a:sym typeface="Consolas"/>
              </a:rPr>
            </a:br>
            <a:r>
              <a:rPr lang="en-US" sz="2800" dirty="0">
                <a:latin typeface="Consolas" panose="020B0609020204030204" pitchFamily="49" charset="0"/>
                <a:sym typeface="Consolas"/>
              </a:rPr>
              <a:t>int main(int </a:t>
            </a:r>
            <a:r>
              <a:rPr lang="en-US" sz="2800" dirty="0" err="1">
                <a:latin typeface="Consolas" panose="020B0609020204030204" pitchFamily="49" charset="0"/>
                <a:sym typeface="Consolas"/>
              </a:rPr>
              <a:t>argc</a:t>
            </a:r>
            <a:r>
              <a:rPr lang="en-US" sz="2800" dirty="0">
                <a:latin typeface="Consolas" panose="020B0609020204030204" pitchFamily="49" charset="0"/>
                <a:sym typeface="Consolas"/>
              </a:rPr>
              <a:t>, char **argv)</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br>
              <a:rPr lang="en-US" sz="2800" dirty="0">
                <a:latin typeface="Consolas" panose="020B0609020204030204" pitchFamily="49" charset="0"/>
                <a:sym typeface="Consolas"/>
              </a:rPr>
            </a:br>
            <a:r>
              <a:rPr lang="en-US" sz="2800" dirty="0">
                <a:latin typeface="Consolas" panose="020B0609020204030204" pitchFamily="49" charset="0"/>
                <a:sym typeface="Consolas"/>
              </a:rPr>
              <a:t>    char msg[] = "Hello World!\n";</a:t>
            </a:r>
            <a:br>
              <a:rPr lang="en-US" sz="2800" dirty="0">
                <a:latin typeface="Consolas" panose="020B0609020204030204" pitchFamily="49" charset="0"/>
                <a:sym typeface="Consolas"/>
              </a:rPr>
            </a:br>
            <a:r>
              <a:rPr lang="en-US" sz="2800" dirty="0">
                <a:latin typeface="Consolas" panose="020B0609020204030204" pitchFamily="49" charset="0"/>
                <a:sym typeface="Consolas"/>
              </a:rPr>
              <a:t>    </a:t>
            </a:r>
            <a:r>
              <a:rPr lang="en-US" sz="2800" b="1" dirty="0">
                <a:latin typeface="Consolas" panose="020B0609020204030204" pitchFamily="49" charset="0"/>
                <a:sym typeface="Consolas"/>
              </a:rPr>
              <a:t>write</a:t>
            </a:r>
            <a:r>
              <a:rPr lang="en-US" sz="2800" dirty="0">
                <a:latin typeface="Consolas" panose="020B0609020204030204" pitchFamily="49" charset="0"/>
                <a:sym typeface="Consolas"/>
              </a:rPr>
              <a:t>(STDOUT, msg, </a:t>
            </a:r>
            <a:r>
              <a:rPr lang="en-US" sz="2800" dirty="0" err="1">
                <a:latin typeface="Consolas" panose="020B0609020204030204" pitchFamily="49" charset="0"/>
                <a:sym typeface="Consolas"/>
              </a:rPr>
              <a:t>sizeof</a:t>
            </a:r>
            <a:r>
              <a:rPr lang="en-US" sz="2800" dirty="0">
                <a:latin typeface="Consolas" panose="020B0609020204030204" pitchFamily="49" charset="0"/>
                <a:sym typeface="Consolas"/>
              </a:rPr>
              <a:t>(msg));</a:t>
            </a:r>
            <a:endParaRPr lang="en-US" sz="2800" dirty="0">
              <a:latin typeface="Consolas" panose="020B0609020204030204" pitchFamily="49" charset="0"/>
            </a:endParaRPr>
          </a:p>
          <a:p>
            <a:pPr marL="0" indent="0">
              <a:spcBef>
                <a:spcPts val="600"/>
              </a:spcBef>
              <a:buNone/>
            </a:pPr>
            <a:r>
              <a:rPr lang="en-US" sz="2800" dirty="0">
                <a:latin typeface="Consolas" panose="020B0609020204030204" pitchFamily="49" charset="0"/>
                <a:sym typeface="Consolas"/>
              </a:rPr>
              <a:t>    return 0;</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237049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Hello World? </a:t>
            </a:r>
            <a:r>
              <a:rPr lang="en-US" sz="2600" dirty="0"/>
              <a:t>(3 of 3)</a:t>
            </a:r>
            <a:endParaRPr lang="en-US" sz="2600" noProof="0" dirty="0"/>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593839" y="1092815"/>
            <a:ext cx="11015663" cy="2421620"/>
          </a:xfrm>
        </p:spPr>
        <p:txBody>
          <a:bodyPr wrap="square" lIns="0" tIns="18000" rIns="0" bIns="18000" anchor="ctr" anchorCtr="0">
            <a:spAutoFit/>
          </a:bodyPr>
          <a:lstStyle/>
          <a:p>
            <a:pPr marL="0" indent="0">
              <a:spcBef>
                <a:spcPts val="600"/>
              </a:spcBef>
              <a:buNone/>
            </a:pPr>
            <a:r>
              <a:rPr lang="en-US" altLang="en-US" sz="2800" dirty="0"/>
              <a:t>What do we have to do to print “Hello World” on the console (Standard output)?</a:t>
            </a:r>
          </a:p>
          <a:p>
            <a:pPr marL="342900" indent="-342900">
              <a:spcBef>
                <a:spcPts val="600"/>
              </a:spcBef>
            </a:pPr>
            <a:r>
              <a:rPr lang="en-US" altLang="en-US" sz="2800" dirty="0" err="1">
                <a:latin typeface="Consolas" panose="020B0609020204030204" pitchFamily="49" charset="0"/>
              </a:rPr>
              <a:t>printf</a:t>
            </a:r>
            <a:r>
              <a:rPr lang="en-US" altLang="en-US" sz="2800" dirty="0">
                <a:latin typeface="Consolas" panose="020B0609020204030204" pitchFamily="49" charset="0"/>
              </a:rPr>
              <a:t>(char *str, …);</a:t>
            </a:r>
          </a:p>
          <a:p>
            <a:pPr marL="342900" indent="-342900">
              <a:spcBef>
                <a:spcPts val="600"/>
              </a:spcBef>
            </a:pPr>
            <a:r>
              <a:rPr lang="en-US" altLang="en-US" sz="2800" dirty="0">
                <a:latin typeface="Consolas" panose="020B0609020204030204" pitchFamily="49" charset="0"/>
              </a:rPr>
              <a:t>int write(int fd, char *buf, </a:t>
            </a:r>
            <a:r>
              <a:rPr lang="en-US" altLang="en-US" sz="2800" dirty="0" err="1">
                <a:latin typeface="Consolas" panose="020B0609020204030204" pitchFamily="49" charset="0"/>
              </a:rPr>
              <a:t>size_t</a:t>
            </a:r>
            <a:r>
              <a:rPr lang="en-US" altLang="en-US" sz="2800" dirty="0">
                <a:latin typeface="Consolas" panose="020B0609020204030204" pitchFamily="49" charset="0"/>
              </a:rPr>
              <a:t> </a:t>
            </a:r>
            <a:r>
              <a:rPr lang="en-US" altLang="en-US" sz="2800" dirty="0" err="1">
                <a:latin typeface="Consolas" panose="020B0609020204030204" pitchFamily="49" charset="0"/>
              </a:rPr>
              <a:t>len</a:t>
            </a:r>
            <a:r>
              <a:rPr lang="en-US" altLang="en-US" sz="2800" dirty="0">
                <a:latin typeface="Consolas" panose="020B0609020204030204" pitchFamily="49" charset="0"/>
              </a:rPr>
              <a:t>);</a:t>
            </a:r>
          </a:p>
          <a:p>
            <a:pPr marL="342900" indent="-342900">
              <a:spcBef>
                <a:spcPts val="600"/>
              </a:spcBef>
            </a:pPr>
            <a:r>
              <a:rPr lang="en-US" altLang="en-US" sz="2800" dirty="0">
                <a:latin typeface="Consolas" panose="020B0609020204030204" pitchFamily="49" charset="0"/>
              </a:rPr>
              <a:t>int </a:t>
            </a:r>
            <a:r>
              <a:rPr lang="en-US" altLang="en-US" sz="2800" b="1" dirty="0" err="1">
                <a:latin typeface="Consolas" panose="020B0609020204030204" pitchFamily="49" charset="0"/>
              </a:rPr>
              <a:t>syscall</a:t>
            </a:r>
            <a:r>
              <a:rPr lang="en-US" altLang="en-US" sz="2800" dirty="0">
                <a:latin typeface="Consolas" panose="020B0609020204030204" pitchFamily="49" charset="0"/>
              </a:rPr>
              <a:t>(int number, ...);</a:t>
            </a:r>
          </a:p>
        </p:txBody>
      </p:sp>
    </p:spTree>
    <p:extLst>
      <p:ext uri="{BB962C8B-B14F-4D97-AF65-F5344CB8AC3E}">
        <p14:creationId xmlns:p14="http://schemas.microsoft.com/office/powerpoint/2010/main" val="3164641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24168"/>
            <a:ext cx="11015663" cy="559572"/>
          </a:xfrm>
        </p:spPr>
        <p:txBody>
          <a:bodyPr wrap="square" lIns="0" tIns="18000" rIns="0" bIns="18000" anchor="ctr" anchorCtr="0">
            <a:spAutoFit/>
          </a:bodyPr>
          <a:lstStyle/>
          <a:p>
            <a:r>
              <a:rPr lang="en-US" sz="3400" dirty="0"/>
              <a:t>Hello World! </a:t>
            </a:r>
            <a:r>
              <a:rPr lang="en-US" sz="2600" dirty="0"/>
              <a:t>(3 of 3)</a:t>
            </a:r>
          </a:p>
        </p:txBody>
      </p:sp>
      <p:sp>
        <p:nvSpPr>
          <p:cNvPr id="3" name="Content Placeholder 2">
            <a:extLst>
              <a:ext uri="{FF2B5EF4-FFF2-40B4-BE49-F238E27FC236}">
                <a16:creationId xmlns:a16="http://schemas.microsoft.com/office/drawing/2014/main" id="{941019D8-F22F-8A6B-7DA4-357E96F209FE}"/>
              </a:ext>
            </a:extLst>
          </p:cNvPr>
          <p:cNvSpPr>
            <a:spLocks noGrp="1"/>
          </p:cNvSpPr>
          <p:nvPr>
            <p:ph sz="quarter" idx="13"/>
          </p:nvPr>
        </p:nvSpPr>
        <p:spPr>
          <a:xfrm>
            <a:off x="602347" y="1020606"/>
            <a:ext cx="11015663" cy="4929999"/>
          </a:xfrm>
        </p:spPr>
        <p:txBody>
          <a:bodyPr wrap="square" lIns="0" tIns="18000" rIns="0" bIns="18000" anchor="ctr" anchorCtr="0">
            <a:spAutoFit/>
          </a:bodyPr>
          <a:lstStyle/>
          <a:p>
            <a:pPr marL="0" indent="0">
              <a:spcBef>
                <a:spcPts val="0"/>
              </a:spcBef>
              <a:buSzPts val="2400"/>
              <a:buNone/>
            </a:pPr>
            <a:r>
              <a:rPr lang="en-US" sz="2800" dirty="0">
                <a:latin typeface="Consolas" panose="020B0609020204030204" pitchFamily="49" charset="0"/>
                <a:sym typeface="Consolas"/>
              </a:rPr>
              <a:t>#define _</a:t>
            </a:r>
            <a:r>
              <a:rPr lang="en-US" sz="2800" spc="-600" dirty="0">
                <a:latin typeface="Consolas" panose="020B0609020204030204" pitchFamily="49" charset="0"/>
                <a:sym typeface="Consolas"/>
              </a:rPr>
              <a:t>G N </a:t>
            </a:r>
            <a:r>
              <a:rPr lang="en-US" sz="2800" dirty="0">
                <a:latin typeface="Consolas" panose="020B0609020204030204" pitchFamily="49" charset="0"/>
                <a:sym typeface="Consolas"/>
              </a:rPr>
              <a:t>U_SOURCE</a:t>
            </a:r>
            <a:br>
              <a:rPr lang="en-US" sz="2800" dirty="0">
                <a:latin typeface="Consolas" panose="020B0609020204030204" pitchFamily="49" charset="0"/>
                <a:sym typeface="Consolas"/>
              </a:rPr>
            </a:br>
            <a:r>
              <a:rPr lang="en-US" sz="2800" dirty="0">
                <a:latin typeface="Consolas" panose="020B0609020204030204" pitchFamily="49" charset="0"/>
                <a:sym typeface="Consolas"/>
              </a:rPr>
              <a:t>#include &lt;sys/</a:t>
            </a:r>
            <a:r>
              <a:rPr lang="en-US" sz="2800" dirty="0" err="1">
                <a:latin typeface="Consolas" panose="020B0609020204030204" pitchFamily="49" charset="0"/>
                <a:sym typeface="Consolas"/>
              </a:rPr>
              <a:t>syscall.h</a:t>
            </a:r>
            <a:r>
              <a:rPr lang="en-US" sz="2800" dirty="0">
                <a:latin typeface="Consolas" panose="020B0609020204030204" pitchFamily="49" charset="0"/>
                <a:sym typeface="Consolas"/>
              </a:rPr>
              <a:t>&gt;</a:t>
            </a:r>
            <a:br>
              <a:rPr lang="en-US" sz="2800" dirty="0">
                <a:latin typeface="Consolas" panose="020B0609020204030204" pitchFamily="49" charset="0"/>
                <a:sym typeface="Consolas"/>
              </a:rPr>
            </a:br>
            <a:r>
              <a:rPr lang="en-US" sz="2800" dirty="0">
                <a:latin typeface="Consolas" panose="020B0609020204030204" pitchFamily="49" charset="0"/>
                <a:sym typeface="Consolas"/>
              </a:rPr>
              <a:t>#define STDOUT 1</a:t>
            </a:r>
            <a:endParaRPr lang="en-US" sz="2800" dirty="0">
              <a:latin typeface="Consolas" panose="020B0609020204030204" pitchFamily="49" charset="0"/>
            </a:endParaRPr>
          </a:p>
          <a:p>
            <a:pPr marL="0" indent="0">
              <a:spcBef>
                <a:spcPts val="600"/>
              </a:spcBef>
              <a:buSzPts val="2400"/>
              <a:buNone/>
            </a:pPr>
            <a:br>
              <a:rPr lang="en-US" sz="2800" dirty="0">
                <a:latin typeface="Consolas" panose="020B0609020204030204" pitchFamily="49" charset="0"/>
                <a:sym typeface="Consolas"/>
              </a:rPr>
            </a:br>
            <a:r>
              <a:rPr lang="en-US" sz="2800" dirty="0">
                <a:latin typeface="Consolas" panose="020B0609020204030204" pitchFamily="49" charset="0"/>
                <a:sym typeface="Consolas"/>
              </a:rPr>
              <a:t>int main(int </a:t>
            </a:r>
            <a:r>
              <a:rPr lang="en-US" sz="2800" dirty="0" err="1">
                <a:latin typeface="Consolas" panose="020B0609020204030204" pitchFamily="49" charset="0"/>
                <a:sym typeface="Consolas"/>
              </a:rPr>
              <a:t>argc</a:t>
            </a:r>
            <a:r>
              <a:rPr lang="en-US" sz="2800" dirty="0">
                <a:latin typeface="Consolas" panose="020B0609020204030204" pitchFamily="49" charset="0"/>
                <a:sym typeface="Consolas"/>
              </a:rPr>
              <a:t>, char **argv)</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br>
              <a:rPr lang="en-US" sz="2800" dirty="0">
                <a:latin typeface="Consolas" panose="020B0609020204030204" pitchFamily="49" charset="0"/>
                <a:sym typeface="Consolas"/>
              </a:rPr>
            </a:br>
            <a:r>
              <a:rPr lang="en-US" sz="2800" dirty="0">
                <a:latin typeface="Consolas" panose="020B0609020204030204" pitchFamily="49" charset="0"/>
                <a:sym typeface="Consolas"/>
              </a:rPr>
              <a:t>    char msg[] = "Hello World!\n";</a:t>
            </a:r>
            <a:endParaRPr lang="en-US" sz="2800" dirty="0">
              <a:latin typeface="Consolas" panose="020B0609020204030204" pitchFamily="49" charset="0"/>
            </a:endParaRPr>
          </a:p>
          <a:p>
            <a:pPr marL="0" indent="0">
              <a:spcBef>
                <a:spcPts val="600"/>
              </a:spcBef>
              <a:buSzPts val="2400"/>
              <a:buNone/>
            </a:pPr>
            <a:r>
              <a:rPr lang="en-US" sz="2800" dirty="0">
                <a:latin typeface="Consolas" panose="020B0609020204030204" pitchFamily="49" charset="0"/>
                <a:sym typeface="Consolas"/>
              </a:rPr>
              <a:t>    int nr = </a:t>
            </a:r>
            <a:r>
              <a:rPr lang="en-US" sz="2800" dirty="0" err="1">
                <a:latin typeface="Consolas" panose="020B0609020204030204" pitchFamily="49" charset="0"/>
                <a:sym typeface="Consolas"/>
              </a:rPr>
              <a:t>SYS_write</a:t>
            </a:r>
            <a:r>
              <a:rPr lang="en-US" sz="2800" dirty="0">
                <a:latin typeface="Consolas" panose="020B0609020204030204" pitchFamily="49" charset="0"/>
                <a:sym typeface="Consolas"/>
              </a:rPr>
              <a:t>;</a:t>
            </a:r>
            <a:br>
              <a:rPr lang="en-US" sz="2800" dirty="0">
                <a:latin typeface="Consolas" panose="020B0609020204030204" pitchFamily="49" charset="0"/>
                <a:sym typeface="Consolas"/>
              </a:rPr>
            </a:br>
            <a:r>
              <a:rPr lang="en-US" sz="2800" dirty="0">
                <a:latin typeface="Consolas" panose="020B0609020204030204" pitchFamily="49" charset="0"/>
                <a:sym typeface="Consolas"/>
              </a:rPr>
              <a:t>    </a:t>
            </a:r>
            <a:r>
              <a:rPr lang="en-US" sz="2800" b="1" dirty="0" err="1">
                <a:latin typeface="Consolas" panose="020B0609020204030204" pitchFamily="49" charset="0"/>
                <a:sym typeface="Consolas"/>
              </a:rPr>
              <a:t>syscall</a:t>
            </a:r>
            <a:r>
              <a:rPr lang="en-US" sz="2800" dirty="0">
                <a:latin typeface="Consolas" panose="020B0609020204030204" pitchFamily="49" charset="0"/>
                <a:sym typeface="Consolas"/>
              </a:rPr>
              <a:t>(nr, STDOUT, msg, </a:t>
            </a:r>
            <a:r>
              <a:rPr lang="en-US" sz="2800" dirty="0" err="1">
                <a:latin typeface="Consolas" panose="020B0609020204030204" pitchFamily="49" charset="0"/>
                <a:sym typeface="Consolas"/>
              </a:rPr>
              <a:t>sizeof</a:t>
            </a:r>
            <a:r>
              <a:rPr lang="en-US" sz="2800" dirty="0">
                <a:latin typeface="Consolas" panose="020B0609020204030204" pitchFamily="49" charset="0"/>
                <a:sym typeface="Consolas"/>
              </a:rPr>
              <a:t>(msg));</a:t>
            </a:r>
            <a:br>
              <a:rPr lang="en-US" sz="2800" dirty="0">
                <a:latin typeface="Consolas" panose="020B0609020204030204" pitchFamily="49" charset="0"/>
                <a:sym typeface="Consolas"/>
              </a:rPr>
            </a:br>
            <a:r>
              <a:rPr lang="en-US" sz="2800" dirty="0">
                <a:latin typeface="Consolas" panose="020B0609020204030204" pitchFamily="49" charset="0"/>
                <a:sym typeface="Consolas"/>
              </a:rPr>
              <a:t>    return 0;</a:t>
            </a:r>
            <a:br>
              <a:rPr lang="en-US" sz="2800" dirty="0">
                <a:latin typeface="Consolas" panose="020B0609020204030204" pitchFamily="49" charset="0"/>
                <a:sym typeface="Consolas"/>
              </a:rPr>
            </a:br>
            <a:r>
              <a:rPr lang="en-US" sz="2800" dirty="0">
                <a:latin typeface="Consolas" panose="020B0609020204030204" pitchFamily="49" charset="0"/>
                <a:sym typeface="Consolas"/>
              </a:rPr>
              <a:t>}</a:t>
            </a:r>
            <a:endParaRPr lang="en-US" sz="2800" dirty="0">
              <a:latin typeface="Consolas" panose="020B0609020204030204" pitchFamily="49" charset="0"/>
            </a:endParaRPr>
          </a:p>
        </p:txBody>
      </p:sp>
    </p:spTree>
    <p:extLst>
      <p:ext uri="{BB962C8B-B14F-4D97-AF65-F5344CB8AC3E}">
        <p14:creationId xmlns:p14="http://schemas.microsoft.com/office/powerpoint/2010/main" val="532035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0074" y="217986"/>
            <a:ext cx="11015663" cy="559572"/>
          </a:xfrm>
        </p:spPr>
        <p:txBody>
          <a:bodyPr wrap="square" lIns="0" tIns="18000" rIns="0" bIns="18000" anchor="ctr" anchorCtr="0">
            <a:spAutoFit/>
          </a:bodyPr>
          <a:lstStyle/>
          <a:p>
            <a:r>
              <a:rPr lang="en-US" sz="3400" noProof="0" dirty="0"/>
              <a:t>Standard Library</a:t>
            </a:r>
          </a:p>
        </p:txBody>
      </p:sp>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600074" y="1095399"/>
            <a:ext cx="11015663" cy="2498564"/>
          </a:xfrm>
        </p:spPr>
        <p:txBody>
          <a:bodyPr wrap="square" lIns="0" tIns="18000" rIns="0" bIns="18000" anchor="ctr" anchorCtr="0">
            <a:spAutoFit/>
          </a:bodyPr>
          <a:lstStyle/>
          <a:p>
            <a:pPr marL="342900" indent="-342900">
              <a:spcBef>
                <a:spcPts val="600"/>
              </a:spcBef>
            </a:pPr>
            <a:r>
              <a:rPr lang="en-US" altLang="en-US" sz="2800" dirty="0" err="1"/>
              <a:t>Libc</a:t>
            </a:r>
            <a:r>
              <a:rPr lang="en-US" altLang="en-US" sz="2800" dirty="0"/>
              <a:t> provides useful wrappers around </a:t>
            </a:r>
            <a:r>
              <a:rPr lang="en-US" altLang="en-US" sz="2800" dirty="0" err="1"/>
              <a:t>syscalls</a:t>
            </a:r>
            <a:endParaRPr lang="en-US" altLang="en-US" sz="2800" dirty="0"/>
          </a:p>
          <a:p>
            <a:pPr marL="829818" lvl="1" indent="-342900"/>
            <a:r>
              <a:rPr lang="en-US" altLang="en-US" sz="2800" dirty="0"/>
              <a:t>E.g., </a:t>
            </a:r>
            <a:r>
              <a:rPr lang="en-US" altLang="en-US" sz="2800" dirty="0">
                <a:latin typeface="Consolas" panose="020B0609020204030204" pitchFamily="49" charset="0"/>
              </a:rPr>
              <a:t>write</a:t>
            </a:r>
            <a:r>
              <a:rPr lang="en-US" altLang="en-US" sz="2800" dirty="0"/>
              <a:t>, </a:t>
            </a:r>
            <a:r>
              <a:rPr lang="en-US" altLang="en-US" sz="2800" dirty="0">
                <a:latin typeface="Consolas" panose="020B0609020204030204" pitchFamily="49" charset="0"/>
              </a:rPr>
              <a:t>read</a:t>
            </a:r>
            <a:r>
              <a:rPr lang="en-US" altLang="en-US" sz="2800" dirty="0"/>
              <a:t>, </a:t>
            </a:r>
            <a:r>
              <a:rPr lang="en-US" altLang="en-US" sz="2800" dirty="0">
                <a:latin typeface="Consolas" panose="020B0609020204030204" pitchFamily="49" charset="0"/>
              </a:rPr>
              <a:t>exit</a:t>
            </a:r>
          </a:p>
          <a:p>
            <a:pPr marL="342900" indent="-342900">
              <a:spcBef>
                <a:spcPts val="600"/>
              </a:spcBef>
            </a:pPr>
            <a:r>
              <a:rPr lang="en-US" altLang="en-US" sz="2800" dirty="0"/>
              <a:t>Need to call the </a:t>
            </a:r>
            <a:r>
              <a:rPr lang="en-US" altLang="en-US" sz="2800" dirty="0" err="1">
                <a:latin typeface="Consolas" panose="020B0609020204030204" pitchFamily="49" charset="0"/>
              </a:rPr>
              <a:t>syscall</a:t>
            </a:r>
            <a:r>
              <a:rPr lang="en-US" altLang="en-US" sz="2800" dirty="0"/>
              <a:t> or </a:t>
            </a:r>
            <a:r>
              <a:rPr lang="en-US" altLang="en-US" sz="2800" dirty="0">
                <a:latin typeface="Consolas" panose="020B0609020204030204" pitchFamily="49" charset="0"/>
              </a:rPr>
              <a:t>int 0x80</a:t>
            </a:r>
            <a:r>
              <a:rPr lang="en-US" altLang="en-US" sz="2800" dirty="0"/>
              <a:t> instruction</a:t>
            </a:r>
          </a:p>
          <a:p>
            <a:pPr marL="829818" lvl="1" indent="-342900"/>
            <a:r>
              <a:rPr lang="en-US" altLang="en-US" sz="2800" dirty="0"/>
              <a:t>Done in assembly (inline, or separate object)</a:t>
            </a:r>
          </a:p>
          <a:p>
            <a:pPr marL="342900" indent="-342900">
              <a:spcBef>
                <a:spcPts val="600"/>
              </a:spcBef>
            </a:pPr>
            <a:r>
              <a:rPr lang="en-US" altLang="en-US" sz="2800" dirty="0" err="1">
                <a:latin typeface="Consolas" panose="020B0609020204030204" pitchFamily="49" charset="0"/>
              </a:rPr>
              <a:t>syscall</a:t>
            </a:r>
            <a:r>
              <a:rPr lang="en-US" altLang="en-US" sz="2800" dirty="0">
                <a:latin typeface="Consolas" panose="020B0609020204030204" pitchFamily="49" charset="0"/>
              </a:rPr>
              <a:t>(int nr, …)</a:t>
            </a:r>
          </a:p>
        </p:txBody>
      </p:sp>
    </p:spTree>
    <p:extLst>
      <p:ext uri="{BB962C8B-B14F-4D97-AF65-F5344CB8AC3E}">
        <p14:creationId xmlns:p14="http://schemas.microsoft.com/office/powerpoint/2010/main" val="3938577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1993480" y="2457495"/>
            <a:ext cx="8210973" cy="1390568"/>
          </a:xfrm>
        </p:spPr>
        <p:txBody>
          <a:bodyPr wrap="square" lIns="0" tIns="18000" rIns="0" bIns="18000" anchor="ctr" anchorCtr="0">
            <a:spAutoFit/>
          </a:bodyPr>
          <a:lstStyle/>
          <a:p>
            <a:r>
              <a:rPr lang="en-US" sz="4400" noProof="0" dirty="0"/>
              <a:t>System All on </a:t>
            </a:r>
            <a:r>
              <a:rPr lang="en-US" sz="4400" spc="-600" dirty="0"/>
              <a:t>x 8 </a:t>
            </a:r>
            <a:r>
              <a:rPr lang="en-US" sz="4400" noProof="0" dirty="0"/>
              <a:t>6: Difference Between </a:t>
            </a:r>
            <a:r>
              <a:rPr lang="en-US" sz="4400" spc="-600" dirty="0"/>
              <a:t>3 2 </a:t>
            </a:r>
            <a:r>
              <a:rPr lang="en-US" sz="4400" noProof="0" dirty="0"/>
              <a:t>b and </a:t>
            </a:r>
            <a:r>
              <a:rPr lang="en-US" sz="4400" spc="-600" dirty="0"/>
              <a:t>6 4 </a:t>
            </a:r>
            <a:r>
              <a:rPr lang="en-US" sz="4400" noProof="0" dirty="0"/>
              <a:t>b</a:t>
            </a:r>
          </a:p>
        </p:txBody>
      </p:sp>
    </p:spTree>
    <p:extLst>
      <p:ext uri="{BB962C8B-B14F-4D97-AF65-F5344CB8AC3E}">
        <p14:creationId xmlns:p14="http://schemas.microsoft.com/office/powerpoint/2010/main" val="4275964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603250" y="217987"/>
            <a:ext cx="11012488" cy="559572"/>
          </a:xfrm>
        </p:spPr>
        <p:txBody>
          <a:bodyPr wrap="square" lIns="0" tIns="18000" rIns="0" bIns="18000" anchor="ctr" anchorCtr="0">
            <a:spAutoFit/>
          </a:bodyPr>
          <a:lstStyle/>
          <a:p>
            <a:r>
              <a:rPr lang="en-US" altLang="en-US" sz="3400" noProof="0" dirty="0"/>
              <a:t>System Calls: Internals (x86, 32b)</a:t>
            </a:r>
            <a:endParaRPr lang="en-US" sz="3400" noProof="0" dirty="0"/>
          </a:p>
        </p:txBody>
      </p:sp>
      <p:pic>
        <p:nvPicPr>
          <p:cNvPr id="7" name="Picture 6" descr="An illustration of a system calls internals. &#10;Long description is available in notes, press F6">
            <a:extLst>
              <a:ext uri="{FF2B5EF4-FFF2-40B4-BE49-F238E27FC236}">
                <a16:creationId xmlns:a16="http://schemas.microsoft.com/office/drawing/2014/main" id="{D53303AA-DDCA-544B-9C8A-1EB22E93C579}"/>
              </a:ext>
            </a:extLst>
          </p:cNvPr>
          <p:cNvPicPr>
            <a:picLocks noChangeAspect="1"/>
          </p:cNvPicPr>
          <p:nvPr/>
        </p:nvPicPr>
        <p:blipFill rotWithShape="1">
          <a:blip r:embed="rId3"/>
          <a:srcRect b="28824"/>
          <a:stretch/>
        </p:blipFill>
        <p:spPr>
          <a:xfrm>
            <a:off x="3491900" y="1097191"/>
            <a:ext cx="5208207" cy="3130098"/>
          </a:xfrm>
          <a:prstGeom prst="rect">
            <a:avLst/>
          </a:prstGeom>
        </p:spPr>
      </p:pic>
      <p:sp>
        <p:nvSpPr>
          <p:cNvPr id="4" name="Content Placeholder 3">
            <a:extLst>
              <a:ext uri="{FF2B5EF4-FFF2-40B4-BE49-F238E27FC236}">
                <a16:creationId xmlns:a16="http://schemas.microsoft.com/office/drawing/2014/main" id="{305D11C4-A4E4-832A-0C3A-FDF5AE101CBB}"/>
              </a:ext>
            </a:extLst>
          </p:cNvPr>
          <p:cNvSpPr>
            <a:spLocks noGrp="1"/>
          </p:cNvSpPr>
          <p:nvPr>
            <p:ph sz="quarter" idx="14"/>
          </p:nvPr>
        </p:nvSpPr>
        <p:spPr>
          <a:xfrm>
            <a:off x="2579985" y="4614021"/>
            <a:ext cx="7124732" cy="1375180"/>
          </a:xfrm>
        </p:spPr>
        <p:txBody>
          <a:bodyPr wrap="square" lIns="0" tIns="18000" rIns="0" bIns="18000" anchor="ctr" anchorCtr="0">
            <a:spAutoFit/>
          </a:bodyPr>
          <a:lstStyle/>
          <a:p>
            <a:pPr marL="0" indent="284163">
              <a:spcBef>
                <a:spcPts val="600"/>
              </a:spcBef>
              <a:buNone/>
            </a:pPr>
            <a:r>
              <a:rPr lang="en-US" altLang="en-US" sz="1800" dirty="0"/>
              <a:t>1-4: Prepare, and call library routine </a:t>
            </a:r>
            <a:r>
              <a:rPr lang="en-US" altLang="en-US" sz="1800" dirty="0">
                <a:latin typeface="Consolas" panose="020B0609020204030204" pitchFamily="49" charset="0"/>
              </a:rPr>
              <a:t>read(fd, buffer, nbytes)</a:t>
            </a:r>
            <a:r>
              <a:rPr lang="en-US" altLang="en-US" sz="1800" dirty="0"/>
              <a:t>.</a:t>
            </a:r>
          </a:p>
          <a:p>
            <a:pPr marL="0" indent="276225">
              <a:spcBef>
                <a:spcPts val="600"/>
              </a:spcBef>
              <a:buNone/>
            </a:pPr>
            <a:r>
              <a:rPr lang="en-US" altLang="en-US" sz="1800" dirty="0"/>
              <a:t>5-6: Prepare, and switch to kernel</a:t>
            </a:r>
          </a:p>
          <a:p>
            <a:pPr marL="0" indent="266700">
              <a:spcBef>
                <a:spcPts val="600"/>
              </a:spcBef>
              <a:buNone/>
            </a:pPr>
            <a:r>
              <a:rPr lang="en-US" altLang="en-US" sz="1800" dirty="0"/>
              <a:t>7-9: Lookup &amp; sys, handler, and return to user mode</a:t>
            </a:r>
          </a:p>
          <a:p>
            <a:pPr marL="0" indent="0">
              <a:spcBef>
                <a:spcPts val="600"/>
              </a:spcBef>
              <a:buNone/>
            </a:pPr>
            <a:r>
              <a:rPr lang="en-US" altLang="en-US" sz="1800" dirty="0"/>
              <a:t>10-11: Return to program and pop the stack</a:t>
            </a:r>
          </a:p>
        </p:txBody>
      </p:sp>
    </p:spTree>
    <p:extLst>
      <p:ext uri="{BB962C8B-B14F-4D97-AF65-F5344CB8AC3E}">
        <p14:creationId xmlns:p14="http://schemas.microsoft.com/office/powerpoint/2010/main" val="223488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903B-DC8B-C215-605B-1B2A294BB37D}"/>
              </a:ext>
            </a:extLst>
          </p:cNvPr>
          <p:cNvSpPr>
            <a:spLocks noGrp="1"/>
          </p:cNvSpPr>
          <p:nvPr>
            <p:ph type="title"/>
          </p:nvPr>
        </p:nvSpPr>
        <p:spPr>
          <a:xfrm>
            <a:off x="600074" y="217419"/>
            <a:ext cx="11015663" cy="559572"/>
          </a:xfrm>
        </p:spPr>
        <p:txBody>
          <a:bodyPr wrap="square" lIns="0" tIns="18000" rIns="0" bIns="18000" anchor="ctr" anchorCtr="0">
            <a:spAutoFit/>
          </a:bodyPr>
          <a:lstStyle/>
          <a:p>
            <a:r>
              <a:rPr lang="en-US" sz="3400" noProof="0" dirty="0"/>
              <a:t>Linux System Calls (x86, 32b)</a:t>
            </a:r>
          </a:p>
        </p:txBody>
      </p:sp>
      <p:sp>
        <p:nvSpPr>
          <p:cNvPr id="3" name="Content Placeholder 2">
            <a:extLst>
              <a:ext uri="{FF2B5EF4-FFF2-40B4-BE49-F238E27FC236}">
                <a16:creationId xmlns:a16="http://schemas.microsoft.com/office/drawing/2014/main" id="{2A2BB012-5CA3-3D0A-CC84-636B62491EE7}"/>
              </a:ext>
            </a:extLst>
          </p:cNvPr>
          <p:cNvSpPr>
            <a:spLocks noGrp="1"/>
          </p:cNvSpPr>
          <p:nvPr>
            <p:ph sz="quarter" idx="13"/>
          </p:nvPr>
        </p:nvSpPr>
        <p:spPr>
          <a:xfrm>
            <a:off x="600074" y="1093444"/>
            <a:ext cx="11015663" cy="1990733"/>
          </a:xfrm>
        </p:spPr>
        <p:txBody>
          <a:bodyPr wrap="square" lIns="0" tIns="18000" rIns="0" bIns="18000" anchor="ctr" anchorCtr="0">
            <a:spAutoFit/>
          </a:bodyPr>
          <a:lstStyle/>
          <a:p>
            <a:pPr marL="342900" indent="-342900">
              <a:spcBef>
                <a:spcPts val="600"/>
              </a:spcBef>
            </a:pPr>
            <a:r>
              <a:rPr lang="en-US" sz="2800" dirty="0"/>
              <a:t>System call is triggered by special instruction (e.g.,</a:t>
            </a:r>
            <a:r>
              <a:rPr lang="en-US" sz="2800" dirty="0">
                <a:latin typeface="Consolas" panose="020B0609020204030204" pitchFamily="49" charset="0"/>
              </a:rPr>
              <a:t> </a:t>
            </a:r>
            <a:r>
              <a:rPr lang="en-US" sz="2800" i="1" dirty="0">
                <a:latin typeface="Consolas" panose="020B0609020204030204" pitchFamily="49" charset="0"/>
              </a:rPr>
              <a:t>int 0x80</a:t>
            </a:r>
            <a:r>
              <a:rPr lang="en-US" sz="2800" dirty="0"/>
              <a:t>)</a:t>
            </a:r>
          </a:p>
          <a:p>
            <a:pPr marL="829818" lvl="1" indent="-342900"/>
            <a:r>
              <a:rPr lang="en-US" sz="2800" dirty="0"/>
              <a:t>Privilege level is changed to kernel mode</a:t>
            </a:r>
          </a:p>
          <a:p>
            <a:pPr marL="829818" lvl="1" indent="-342900"/>
            <a:r>
              <a:rPr lang="en-US" sz="2800" dirty="0"/>
              <a:t>Program counter is set to specific location</a:t>
            </a:r>
          </a:p>
          <a:p>
            <a:pPr marL="342900" indent="-342900">
              <a:spcBef>
                <a:spcPts val="600"/>
              </a:spcBef>
            </a:pPr>
            <a:r>
              <a:rPr lang="en-US" sz="2800" dirty="0"/>
              <a:t>Arguments for system call are passed in registers:</a:t>
            </a:r>
          </a:p>
        </p:txBody>
      </p:sp>
      <p:sp>
        <p:nvSpPr>
          <p:cNvPr id="4" name="Content Placeholder 3">
            <a:extLst>
              <a:ext uri="{FF2B5EF4-FFF2-40B4-BE49-F238E27FC236}">
                <a16:creationId xmlns:a16="http://schemas.microsoft.com/office/drawing/2014/main" id="{513B579A-86C2-6346-0175-AC1C600DE513}"/>
              </a:ext>
            </a:extLst>
          </p:cNvPr>
          <p:cNvSpPr>
            <a:spLocks noGrp="1"/>
          </p:cNvSpPr>
          <p:nvPr>
            <p:ph sz="quarter" idx="14"/>
          </p:nvPr>
        </p:nvSpPr>
        <p:spPr>
          <a:xfrm>
            <a:off x="601876" y="3167287"/>
            <a:ext cx="1235507" cy="467239"/>
          </a:xfrm>
        </p:spPr>
        <p:txBody>
          <a:bodyPr wrap="square" lIns="0" tIns="18000" rIns="0" bIns="18000" anchor="ctr" anchorCtr="0">
            <a:spAutoFit/>
          </a:bodyPr>
          <a:lstStyle/>
          <a:p>
            <a:pPr marL="361950" lvl="1" indent="0">
              <a:buNone/>
            </a:pPr>
            <a:r>
              <a:rPr lang="en-US" sz="2800" b="1" dirty="0" err="1"/>
              <a:t>eax</a:t>
            </a:r>
            <a:endParaRPr lang="en-US" sz="2800" b="1" dirty="0"/>
          </a:p>
        </p:txBody>
      </p:sp>
      <p:graphicFrame>
        <p:nvGraphicFramePr>
          <p:cNvPr id="10" name="Object 9" descr="A left headed arrow. ">
            <a:extLst>
              <a:ext uri="{FF2B5EF4-FFF2-40B4-BE49-F238E27FC236}">
                <a16:creationId xmlns:a16="http://schemas.microsoft.com/office/drawing/2014/main" id="{F1524EB5-DF34-1CD4-08FD-302EC327AAB9}"/>
              </a:ext>
            </a:extLst>
          </p:cNvPr>
          <p:cNvGraphicFramePr>
            <a:graphicFrameLocks noChangeAspect="1"/>
          </p:cNvGraphicFramePr>
          <p:nvPr>
            <p:extLst>
              <p:ext uri="{D42A27DB-BD31-4B8C-83A1-F6EECF244321}">
                <p14:modId xmlns:p14="http://schemas.microsoft.com/office/powerpoint/2010/main" val="207622294"/>
              </p:ext>
            </p:extLst>
          </p:nvPr>
        </p:nvGraphicFramePr>
        <p:xfrm>
          <a:off x="1975927" y="3275764"/>
          <a:ext cx="614081" cy="337330"/>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left headed arrow. ">
                        <a:extLst>
                          <a:ext uri="{FF2B5EF4-FFF2-40B4-BE49-F238E27FC236}">
                            <a16:creationId xmlns:a16="http://schemas.microsoft.com/office/drawing/2014/main" id="{F1524EB5-DF34-1CD4-08FD-302EC327AAB9}"/>
                          </a:ext>
                        </a:extLst>
                      </p:cNvPr>
                      <p:cNvPicPr/>
                      <p:nvPr/>
                    </p:nvPicPr>
                    <p:blipFill>
                      <a:blip r:embed="rId3"/>
                      <a:stretch>
                        <a:fillRect/>
                      </a:stretch>
                    </p:blipFill>
                    <p:spPr>
                      <a:xfrm>
                        <a:off x="1975927" y="3275764"/>
                        <a:ext cx="614081" cy="33733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368AACC-3190-3730-CE0F-1FAF24DB13D5}"/>
              </a:ext>
            </a:extLst>
          </p:cNvPr>
          <p:cNvSpPr>
            <a:spLocks noGrp="1"/>
          </p:cNvSpPr>
          <p:nvPr>
            <p:ph sz="quarter" idx="15"/>
          </p:nvPr>
        </p:nvSpPr>
        <p:spPr>
          <a:xfrm>
            <a:off x="3065942" y="3162356"/>
            <a:ext cx="2764442" cy="467239"/>
          </a:xfrm>
        </p:spPr>
        <p:txBody>
          <a:bodyPr wrap="square" lIns="0" tIns="18000" rIns="0" bIns="18000" anchor="ctr" anchorCtr="0">
            <a:spAutoFit/>
          </a:bodyPr>
          <a:lstStyle/>
          <a:p>
            <a:pPr marL="485775" lvl="1" indent="-485775">
              <a:buNone/>
            </a:pPr>
            <a:r>
              <a:rPr lang="en-US" sz="2800" dirty="0" err="1">
                <a:solidFill>
                  <a:srgbClr val="191919"/>
                </a:solidFill>
                <a:latin typeface="Arial" panose="020B0604020202020204" pitchFamily="34" charset="0"/>
              </a:rPr>
              <a:t>syscall</a:t>
            </a:r>
            <a:r>
              <a:rPr lang="en-US" sz="2800" dirty="0">
                <a:solidFill>
                  <a:srgbClr val="191919"/>
                </a:solidFill>
                <a:latin typeface="Arial" panose="020B0604020202020204" pitchFamily="34" charset="0"/>
              </a:rPr>
              <a:t> number</a:t>
            </a:r>
            <a:endParaRPr lang="en-US" sz="2800" dirty="0"/>
          </a:p>
        </p:txBody>
      </p:sp>
      <p:sp>
        <p:nvSpPr>
          <p:cNvPr id="6" name="Content Placeholder 5">
            <a:extLst>
              <a:ext uri="{FF2B5EF4-FFF2-40B4-BE49-F238E27FC236}">
                <a16:creationId xmlns:a16="http://schemas.microsoft.com/office/drawing/2014/main" id="{5C1DAA09-2F86-C5FB-4351-22F689990D32}"/>
              </a:ext>
            </a:extLst>
          </p:cNvPr>
          <p:cNvSpPr>
            <a:spLocks noGrp="1"/>
          </p:cNvSpPr>
          <p:nvPr>
            <p:ph sz="quarter" idx="16"/>
          </p:nvPr>
        </p:nvSpPr>
        <p:spPr>
          <a:xfrm>
            <a:off x="600074" y="3674468"/>
            <a:ext cx="11015663" cy="1405957"/>
          </a:xfrm>
        </p:spPr>
        <p:txBody>
          <a:bodyPr wrap="square" lIns="0" tIns="18000" rIns="0" bIns="18000" anchor="ctr" anchorCtr="0">
            <a:spAutoFit/>
          </a:bodyPr>
          <a:lstStyle/>
          <a:p>
            <a:pPr marL="829818" lvl="1" indent="-342900"/>
            <a:r>
              <a:rPr lang="en-US" sz="2800" dirty="0"/>
              <a:t>other general purpose registers are used for arguments: </a:t>
            </a:r>
            <a:r>
              <a:rPr lang="en-US" sz="2800" spc="-300" dirty="0">
                <a:latin typeface="Consolas" panose="020B0609020204030204" pitchFamily="49" charset="0"/>
              </a:rPr>
              <a:t>e b </a:t>
            </a:r>
            <a:r>
              <a:rPr lang="en-US" sz="2800" dirty="0">
                <a:latin typeface="Consolas" panose="020B0609020204030204" pitchFamily="49" charset="0"/>
              </a:rPr>
              <a:t>x</a:t>
            </a:r>
            <a:r>
              <a:rPr lang="en-US" sz="2800" dirty="0"/>
              <a:t>, </a:t>
            </a:r>
            <a:r>
              <a:rPr lang="en-US" sz="2800" spc="-300" dirty="0">
                <a:latin typeface="Consolas" panose="020B0609020204030204" pitchFamily="49" charset="0"/>
              </a:rPr>
              <a:t>e c </a:t>
            </a:r>
            <a:r>
              <a:rPr lang="en-US" sz="2800" dirty="0">
                <a:latin typeface="Consolas" panose="020B0609020204030204" pitchFamily="49" charset="0"/>
              </a:rPr>
              <a:t>x</a:t>
            </a:r>
            <a:r>
              <a:rPr lang="en-US" sz="2800" dirty="0"/>
              <a:t>, </a:t>
            </a:r>
            <a:r>
              <a:rPr lang="en-US" sz="2800" spc="-300" dirty="0">
                <a:latin typeface="Consolas" panose="020B0609020204030204" pitchFamily="49" charset="0"/>
              </a:rPr>
              <a:t>e d </a:t>
            </a:r>
            <a:r>
              <a:rPr lang="en-US" sz="2800" dirty="0">
                <a:latin typeface="Consolas" panose="020B0609020204030204" pitchFamily="49" charset="0"/>
              </a:rPr>
              <a:t>x</a:t>
            </a:r>
            <a:r>
              <a:rPr lang="en-US" sz="2800" dirty="0"/>
              <a:t>, </a:t>
            </a:r>
            <a:r>
              <a:rPr lang="en-US" sz="2800" spc="-300" dirty="0">
                <a:latin typeface="Consolas" panose="020B0609020204030204" pitchFamily="49" charset="0"/>
              </a:rPr>
              <a:t>e s </a:t>
            </a:r>
            <a:r>
              <a:rPr lang="en-US" sz="2800" dirty="0" err="1">
                <a:latin typeface="Consolas" panose="020B0609020204030204" pitchFamily="49" charset="0"/>
              </a:rPr>
              <a:t>i</a:t>
            </a:r>
            <a:r>
              <a:rPr lang="en-US" sz="2800" dirty="0"/>
              <a:t>, </a:t>
            </a:r>
            <a:r>
              <a:rPr lang="en-US" sz="2800" spc="-300" dirty="0">
                <a:latin typeface="Consolas" panose="020B0609020204030204" pitchFamily="49" charset="0"/>
              </a:rPr>
              <a:t>e d </a:t>
            </a:r>
            <a:r>
              <a:rPr lang="en-US" sz="2800" dirty="0" err="1">
                <a:latin typeface="Consolas" panose="020B0609020204030204" pitchFamily="49" charset="0"/>
              </a:rPr>
              <a:t>i</a:t>
            </a:r>
            <a:r>
              <a:rPr lang="en-US" sz="2800" dirty="0"/>
              <a:t>, </a:t>
            </a:r>
            <a:r>
              <a:rPr lang="en-US" sz="2800" spc="-300" dirty="0">
                <a:latin typeface="Consolas" panose="020B0609020204030204" pitchFamily="49" charset="0"/>
              </a:rPr>
              <a:t>e b </a:t>
            </a:r>
            <a:r>
              <a:rPr lang="en-US" sz="2800" dirty="0">
                <a:latin typeface="Consolas" panose="020B0609020204030204" pitchFamily="49" charset="0"/>
              </a:rPr>
              <a:t>p</a:t>
            </a:r>
          </a:p>
          <a:p>
            <a:pPr marL="829818" lvl="1" indent="-342900"/>
            <a:r>
              <a:rPr lang="en-US" sz="2800" dirty="0"/>
              <a:t>Additional arguments on stack</a:t>
            </a:r>
          </a:p>
        </p:txBody>
      </p:sp>
    </p:spTree>
    <p:extLst>
      <p:ext uri="{BB962C8B-B14F-4D97-AF65-F5344CB8AC3E}">
        <p14:creationId xmlns:p14="http://schemas.microsoft.com/office/powerpoint/2010/main" val="8534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281441" y="211258"/>
            <a:ext cx="11492868" cy="559572"/>
          </a:xfrm>
        </p:spPr>
        <p:txBody>
          <a:bodyPr wrap="square" lIns="0" tIns="18000" rIns="0" bIns="18000" anchor="ctr" anchorCtr="0">
            <a:spAutoFit/>
          </a:bodyPr>
          <a:lstStyle/>
          <a:p>
            <a:r>
              <a:rPr lang="en-US" sz="3400" noProof="0" dirty="0"/>
              <a:t>Second Generation: Transistors and Batch Systems (2)</a:t>
            </a:r>
          </a:p>
        </p:txBody>
      </p:sp>
      <p:pic>
        <p:nvPicPr>
          <p:cNvPr id="5" name="Picture 4" descr="The figure consists of six parts labeled (a) to (f) that illustrate an early batch system to demonstrate the batch system to reduce waste of time.&#10;Long description is available in notes, press F6&#10;">
            <a:extLst>
              <a:ext uri="{FF2B5EF4-FFF2-40B4-BE49-F238E27FC236}">
                <a16:creationId xmlns:a16="http://schemas.microsoft.com/office/drawing/2014/main" id="{42153B32-C475-35A1-5F68-3357B3FE7F13}"/>
              </a:ext>
            </a:extLst>
          </p:cNvPr>
          <p:cNvPicPr>
            <a:picLocks noChangeAspect="1"/>
          </p:cNvPicPr>
          <p:nvPr/>
        </p:nvPicPr>
        <p:blipFill>
          <a:blip r:embed="rId3"/>
          <a:stretch>
            <a:fillRect/>
          </a:stretch>
        </p:blipFill>
        <p:spPr>
          <a:xfrm>
            <a:off x="1623370" y="1728849"/>
            <a:ext cx="8945261" cy="283048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28797" y="5180686"/>
            <a:ext cx="8548778" cy="590349"/>
          </a:xfrm>
        </p:spPr>
        <p:txBody>
          <a:bodyPr wrap="square" lIns="0" tIns="18000" rIns="0" bIns="18000" anchor="ctr" anchorCtr="0">
            <a:spAutoFit/>
          </a:bodyPr>
          <a:lstStyle/>
          <a:p>
            <a:pPr marL="0" indent="0">
              <a:buNone/>
            </a:pPr>
            <a:r>
              <a:rPr lang="en-US" sz="1800" dirty="0"/>
              <a:t>Figure 1.3 An early batch system.… (c) Operator carries input tape to 7094. (d) 7094 does computing. (e) Operator carries output tape to 1401. (f) 1401 prints output.</a:t>
            </a:r>
          </a:p>
        </p:txBody>
      </p:sp>
    </p:spTree>
    <p:extLst>
      <p:ext uri="{BB962C8B-B14F-4D97-AF65-F5344CB8AC3E}">
        <p14:creationId xmlns:p14="http://schemas.microsoft.com/office/powerpoint/2010/main" val="4896094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Linux System Calls (x86-64)</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0020"/>
            <a:ext cx="5638830" cy="2113843"/>
          </a:xfrm>
        </p:spPr>
        <p:txBody>
          <a:bodyPr wrap="square" lIns="0" tIns="18000" rIns="0" bIns="18000" anchor="ctr" anchorCtr="0">
            <a:spAutoFit/>
          </a:bodyPr>
          <a:lstStyle/>
          <a:p>
            <a:pPr marL="342900" indent="-342900">
              <a:spcBef>
                <a:spcPts val="600"/>
              </a:spcBef>
            </a:pPr>
            <a:r>
              <a:rPr lang="en-US" sz="2400" dirty="0"/>
              <a:t>Supports legacy x86-style </a:t>
            </a:r>
            <a:r>
              <a:rPr lang="en-US" sz="2400" b="1" dirty="0">
                <a:latin typeface="Consolas" panose="020B0609020204030204" pitchFamily="49" charset="0"/>
              </a:rPr>
              <a:t>int 0x80</a:t>
            </a:r>
          </a:p>
          <a:p>
            <a:pPr marL="829818" lvl="1" indent="-342900"/>
            <a:r>
              <a:rPr lang="en-US" sz="2400" dirty="0"/>
              <a:t>Uses old calling convention</a:t>
            </a:r>
          </a:p>
          <a:p>
            <a:pPr marL="342900" indent="-342900">
              <a:spcBef>
                <a:spcPts val="600"/>
              </a:spcBef>
            </a:pPr>
            <a:r>
              <a:rPr lang="en-US" sz="2400" dirty="0"/>
              <a:t>New instruction: </a:t>
            </a:r>
            <a:r>
              <a:rPr lang="en-US" sz="2400" b="1" dirty="0" err="1">
                <a:latin typeface="Consolas" panose="020B0609020204030204" pitchFamily="49" charset="0"/>
              </a:rPr>
              <a:t>syscall</a:t>
            </a:r>
            <a:endParaRPr lang="en-US" sz="2400" b="1" dirty="0">
              <a:latin typeface="Consolas" panose="020B0609020204030204" pitchFamily="49" charset="0"/>
            </a:endParaRPr>
          </a:p>
          <a:p>
            <a:pPr marL="342900" indent="-342900">
              <a:spcBef>
                <a:spcPts val="600"/>
              </a:spcBef>
            </a:pPr>
            <a:r>
              <a:rPr lang="en-US" sz="2400" dirty="0"/>
              <a:t>Arguments for </a:t>
            </a:r>
            <a:r>
              <a:rPr lang="en-US" sz="2400" dirty="0" err="1">
                <a:latin typeface="Consolas" panose="020B0609020204030204" pitchFamily="49" charset="0"/>
              </a:rPr>
              <a:t>syscall</a:t>
            </a:r>
            <a:r>
              <a:rPr lang="en-US" sz="2400" dirty="0"/>
              <a:t> passed in </a:t>
            </a:r>
            <a:br>
              <a:rPr lang="en-US" sz="2400" dirty="0"/>
            </a:br>
            <a:r>
              <a:rPr lang="en-US" sz="2400" dirty="0"/>
              <a:t>registers:</a:t>
            </a:r>
          </a:p>
        </p:txBody>
      </p:sp>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599926" y="3447157"/>
            <a:ext cx="1428899" cy="405683"/>
          </a:xfrm>
        </p:spPr>
        <p:txBody>
          <a:bodyPr wrap="square" lIns="0" tIns="18000" rIns="0" bIns="18000" anchor="ctr" anchorCtr="0">
            <a:spAutoFit/>
          </a:bodyPr>
          <a:lstStyle/>
          <a:p>
            <a:pPr marL="829818" lvl="1" indent="-342900"/>
            <a:r>
              <a:rPr lang="en-US" sz="2400" b="1" dirty="0" err="1"/>
              <a:t>rax</a:t>
            </a:r>
            <a:endParaRPr lang="en-US" sz="2400" b="1" dirty="0"/>
          </a:p>
        </p:txBody>
      </p:sp>
      <p:graphicFrame>
        <p:nvGraphicFramePr>
          <p:cNvPr id="10" name="Object 9" descr="A left headed arrow. ">
            <a:extLst>
              <a:ext uri="{FF2B5EF4-FFF2-40B4-BE49-F238E27FC236}">
                <a16:creationId xmlns:a16="http://schemas.microsoft.com/office/drawing/2014/main" id="{E3E875D3-A8D1-E48A-4ED4-8D29A48CD94C}"/>
              </a:ext>
            </a:extLst>
          </p:cNvPr>
          <p:cNvGraphicFramePr>
            <a:graphicFrameLocks noChangeAspect="1"/>
          </p:cNvGraphicFramePr>
          <p:nvPr>
            <p:extLst>
              <p:ext uri="{D42A27DB-BD31-4B8C-83A1-F6EECF244321}">
                <p14:modId xmlns:p14="http://schemas.microsoft.com/office/powerpoint/2010/main" val="2656107255"/>
              </p:ext>
            </p:extLst>
          </p:nvPr>
        </p:nvGraphicFramePr>
        <p:xfrm>
          <a:off x="2083461" y="3557610"/>
          <a:ext cx="372259" cy="273718"/>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0" name="Object 9" descr="A left headed arrow. ">
                        <a:extLst>
                          <a:ext uri="{FF2B5EF4-FFF2-40B4-BE49-F238E27FC236}">
                            <a16:creationId xmlns:a16="http://schemas.microsoft.com/office/drawing/2014/main" id="{E3E875D3-A8D1-E48A-4ED4-8D29A48CD94C}"/>
                          </a:ext>
                        </a:extLst>
                      </p:cNvPr>
                      <p:cNvPicPr/>
                      <p:nvPr/>
                    </p:nvPicPr>
                    <p:blipFill>
                      <a:blip r:embed="rId4"/>
                      <a:stretch>
                        <a:fillRect/>
                      </a:stretch>
                    </p:blipFill>
                    <p:spPr>
                      <a:xfrm>
                        <a:off x="2083461" y="3557610"/>
                        <a:ext cx="372259" cy="273718"/>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07A8984-A346-DFCC-ED4A-CFA9ED257F82}"/>
              </a:ext>
            </a:extLst>
          </p:cNvPr>
          <p:cNvSpPr>
            <a:spLocks noGrp="1"/>
          </p:cNvSpPr>
          <p:nvPr>
            <p:ph sz="quarter" idx="15"/>
          </p:nvPr>
        </p:nvSpPr>
        <p:spPr>
          <a:xfrm>
            <a:off x="2646220" y="3433119"/>
            <a:ext cx="2668729" cy="405683"/>
          </a:xfrm>
        </p:spPr>
        <p:txBody>
          <a:bodyPr wrap="square" lIns="0" tIns="18000" rIns="0" bIns="18000" anchor="ctr" anchorCtr="0">
            <a:spAutoFit/>
          </a:bodyPr>
          <a:lstStyle/>
          <a:p>
            <a:pPr marL="485775" lvl="1" indent="-485775">
              <a:buNone/>
            </a:pPr>
            <a:r>
              <a:rPr lang="en-US" sz="2400" dirty="0" err="1"/>
              <a:t>syscall</a:t>
            </a:r>
            <a:r>
              <a:rPr lang="en-US" sz="2400" dirty="0"/>
              <a:t> number</a:t>
            </a:r>
          </a:p>
        </p:txBody>
      </p:sp>
      <p:sp>
        <p:nvSpPr>
          <p:cNvPr id="6" name="Content Placeholder 5">
            <a:extLst>
              <a:ext uri="{FF2B5EF4-FFF2-40B4-BE49-F238E27FC236}">
                <a16:creationId xmlns:a16="http://schemas.microsoft.com/office/drawing/2014/main" id="{5826DB4D-25C7-ED11-32F5-B7B3715AF873}"/>
              </a:ext>
            </a:extLst>
          </p:cNvPr>
          <p:cNvSpPr>
            <a:spLocks noGrp="1"/>
          </p:cNvSpPr>
          <p:nvPr>
            <p:ph sz="quarter" idx="16"/>
          </p:nvPr>
        </p:nvSpPr>
        <p:spPr>
          <a:xfrm>
            <a:off x="599721" y="3932526"/>
            <a:ext cx="4978429" cy="405683"/>
          </a:xfrm>
        </p:spPr>
        <p:txBody>
          <a:bodyPr wrap="square" lIns="0" tIns="18000" rIns="0" bIns="18000" anchor="ctr" anchorCtr="0">
            <a:spAutoFit/>
          </a:bodyPr>
          <a:lstStyle/>
          <a:p>
            <a:pPr marL="486918" lvl="1" indent="0">
              <a:buNone/>
            </a:pPr>
            <a:r>
              <a:rPr lang="en-US" sz="2400" dirty="0"/>
              <a:t>(different from 32-bit x86)</a:t>
            </a:r>
          </a:p>
        </p:txBody>
      </p:sp>
      <p:sp>
        <p:nvSpPr>
          <p:cNvPr id="7" name="Content Placeholder 6">
            <a:extLst>
              <a:ext uri="{FF2B5EF4-FFF2-40B4-BE49-F238E27FC236}">
                <a16:creationId xmlns:a16="http://schemas.microsoft.com/office/drawing/2014/main" id="{7795E087-CB80-478C-DC5E-1BE9E8556415}"/>
              </a:ext>
            </a:extLst>
          </p:cNvPr>
          <p:cNvSpPr>
            <a:spLocks noGrp="1"/>
          </p:cNvSpPr>
          <p:nvPr>
            <p:ph sz="quarter" idx="17"/>
          </p:nvPr>
        </p:nvSpPr>
        <p:spPr>
          <a:xfrm>
            <a:off x="604684" y="4512311"/>
            <a:ext cx="5557991" cy="1144347"/>
          </a:xfrm>
        </p:spPr>
        <p:txBody>
          <a:bodyPr wrap="square" lIns="0" tIns="18000" rIns="0" bIns="18000" anchor="ctr" anchorCtr="0">
            <a:spAutoFit/>
          </a:bodyPr>
          <a:lstStyle/>
          <a:p>
            <a:pPr marL="742506" lvl="1" indent="-255588"/>
            <a:r>
              <a:rPr lang="en-US" sz="2400" dirty="0"/>
              <a:t>other general purpose </a:t>
            </a:r>
            <a:br>
              <a:rPr lang="en-US" sz="2400" dirty="0"/>
            </a:br>
            <a:r>
              <a:rPr lang="en-US" sz="2400" dirty="0"/>
              <a:t>registers used for arguments: </a:t>
            </a:r>
            <a:br>
              <a:rPr lang="en-US" sz="2400" dirty="0"/>
            </a:br>
            <a:r>
              <a:rPr lang="en-US" sz="2400" dirty="0" err="1">
                <a:latin typeface="Consolas" panose="020B0609020204030204" pitchFamily="49" charset="0"/>
              </a:rPr>
              <a:t>rdi</a:t>
            </a:r>
            <a:r>
              <a:rPr lang="en-US" sz="2400" dirty="0">
                <a:latin typeface="Consolas" panose="020B0609020204030204" pitchFamily="49" charset="0"/>
              </a:rPr>
              <a:t>, </a:t>
            </a:r>
            <a:r>
              <a:rPr lang="en-US" sz="2400" dirty="0" err="1">
                <a:latin typeface="Consolas" panose="020B0609020204030204" pitchFamily="49" charset="0"/>
              </a:rPr>
              <a:t>rsi</a:t>
            </a:r>
            <a:r>
              <a:rPr lang="en-US" sz="2400" dirty="0">
                <a:latin typeface="Consolas" panose="020B0609020204030204" pitchFamily="49" charset="0"/>
              </a:rPr>
              <a:t>, </a:t>
            </a:r>
            <a:r>
              <a:rPr lang="en-US" sz="2400" dirty="0" err="1">
                <a:latin typeface="Consolas" panose="020B0609020204030204" pitchFamily="49" charset="0"/>
              </a:rPr>
              <a:t>rdx</a:t>
            </a:r>
            <a:r>
              <a:rPr lang="en-US" sz="2400" dirty="0">
                <a:latin typeface="Consolas" panose="020B0609020204030204" pitchFamily="49" charset="0"/>
              </a:rPr>
              <a:t>, r10, r8, r9</a:t>
            </a:r>
          </a:p>
        </p:txBody>
      </p:sp>
      <p:pic>
        <p:nvPicPr>
          <p:cNvPr id="9" name="Picture 8" descr="The figure illustrates the 10 steps in making the system call read (f d, buffer, n bytes).&#10;Long description is available in notes, press F6">
            <a:extLst>
              <a:ext uri="{FF2B5EF4-FFF2-40B4-BE49-F238E27FC236}">
                <a16:creationId xmlns:a16="http://schemas.microsoft.com/office/drawing/2014/main" id="{C64D9A82-45F1-415F-C4A9-941F8F39ADA7}"/>
              </a:ext>
            </a:extLst>
          </p:cNvPr>
          <p:cNvPicPr>
            <a:picLocks noChangeAspect="1"/>
          </p:cNvPicPr>
          <p:nvPr/>
        </p:nvPicPr>
        <p:blipFill>
          <a:blip r:embed="rId5"/>
          <a:stretch>
            <a:fillRect/>
          </a:stretch>
        </p:blipFill>
        <p:spPr>
          <a:xfrm>
            <a:off x="6640474" y="1037494"/>
            <a:ext cx="4978429" cy="3619212"/>
          </a:xfrm>
          <a:prstGeom prst="rect">
            <a:avLst/>
          </a:prstGeom>
        </p:spPr>
      </p:pic>
    </p:spTree>
    <p:extLst>
      <p:ext uri="{BB962C8B-B14F-4D97-AF65-F5344CB8AC3E}">
        <p14:creationId xmlns:p14="http://schemas.microsoft.com/office/powerpoint/2010/main" val="39427879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Hello World! (Linux, x86)</a:t>
            </a:r>
          </a:p>
        </p:txBody>
      </p:sp>
      <p:pic>
        <p:nvPicPr>
          <p:cNvPr id="4" name="Picture 3" descr="An algorithm to print hello world exclamation mark in Linux x 86.&#10;Long description is available in notes, press F6">
            <a:extLst>
              <a:ext uri="{FF2B5EF4-FFF2-40B4-BE49-F238E27FC236}">
                <a16:creationId xmlns:a16="http://schemas.microsoft.com/office/drawing/2014/main" id="{C4ECCDAE-AA7B-4E0B-45DF-985E9025A3EE}"/>
              </a:ext>
            </a:extLst>
          </p:cNvPr>
          <p:cNvPicPr>
            <a:picLocks noChangeAspect="1"/>
          </p:cNvPicPr>
          <p:nvPr/>
        </p:nvPicPr>
        <p:blipFill>
          <a:blip r:embed="rId3"/>
          <a:stretch>
            <a:fillRect/>
          </a:stretch>
        </p:blipFill>
        <p:spPr>
          <a:xfrm>
            <a:off x="840604" y="1093195"/>
            <a:ext cx="10510792" cy="4595417"/>
          </a:xfrm>
          <a:prstGeom prst="rect">
            <a:avLst/>
          </a:prstGeom>
        </p:spPr>
      </p:pic>
    </p:spTree>
    <p:extLst>
      <p:ext uri="{BB962C8B-B14F-4D97-AF65-F5344CB8AC3E}">
        <p14:creationId xmlns:p14="http://schemas.microsoft.com/office/powerpoint/2010/main" val="1272698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Hello World! (Linux, x86-64)</a:t>
            </a:r>
          </a:p>
        </p:txBody>
      </p:sp>
      <p:pic>
        <p:nvPicPr>
          <p:cNvPr id="4" name="Picture 3" descr="An algorithm to print hello world exclamation mark in Linux x 86 hyphen 64.&#10;Long description is available in notes, press F6">
            <a:extLst>
              <a:ext uri="{FF2B5EF4-FFF2-40B4-BE49-F238E27FC236}">
                <a16:creationId xmlns:a16="http://schemas.microsoft.com/office/drawing/2014/main" id="{6076D063-93E8-CC0C-2976-9B57B14FDEB1}"/>
              </a:ext>
            </a:extLst>
          </p:cNvPr>
          <p:cNvPicPr>
            <a:picLocks noChangeAspect="1"/>
          </p:cNvPicPr>
          <p:nvPr/>
        </p:nvPicPr>
        <p:blipFill>
          <a:blip r:embed="rId3"/>
          <a:stretch>
            <a:fillRect/>
          </a:stretch>
        </p:blipFill>
        <p:spPr>
          <a:xfrm>
            <a:off x="1045668" y="1096409"/>
            <a:ext cx="10100664" cy="4684232"/>
          </a:xfrm>
          <a:prstGeom prst="rect">
            <a:avLst/>
          </a:prstGeom>
        </p:spPr>
      </p:pic>
    </p:spTree>
    <p:extLst>
      <p:ext uri="{BB962C8B-B14F-4D97-AF65-F5344CB8AC3E}">
        <p14:creationId xmlns:p14="http://schemas.microsoft.com/office/powerpoint/2010/main" val="2641113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9600" y="217423"/>
            <a:ext cx="11006138" cy="559572"/>
          </a:xfrm>
        </p:spPr>
        <p:txBody>
          <a:bodyPr wrap="square" lIns="0" tIns="18000" rIns="0" bIns="18000" anchor="ctr" anchorCtr="0">
            <a:spAutoFit/>
          </a:bodyPr>
          <a:lstStyle/>
          <a:p>
            <a:r>
              <a:rPr lang="en-US" sz="3400" noProof="0" dirty="0"/>
              <a:t>Process Management System Calls</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9867"/>
            <a:ext cx="10997690" cy="1990733"/>
          </a:xfrm>
        </p:spPr>
        <p:txBody>
          <a:bodyPr wrap="square" lIns="0" tIns="18000" rIns="0" bIns="18000" anchor="ctr" anchorCtr="0">
            <a:spAutoFit/>
          </a:bodyPr>
          <a:lstStyle/>
          <a:p>
            <a:pPr marL="0" indent="0">
              <a:spcBef>
                <a:spcPts val="600"/>
              </a:spcBef>
              <a:buNone/>
            </a:pPr>
            <a:r>
              <a:rPr lang="en-US" sz="2800" dirty="0"/>
              <a:t>Consider a minimal shell:</a:t>
            </a:r>
          </a:p>
          <a:p>
            <a:pPr marL="342900" indent="-342900">
              <a:spcBef>
                <a:spcPts val="600"/>
              </a:spcBef>
            </a:pPr>
            <a:r>
              <a:rPr lang="en-US" sz="2800" dirty="0"/>
              <a:t>Waits for user to type in a command</a:t>
            </a:r>
          </a:p>
          <a:p>
            <a:pPr marL="342900" indent="-342900">
              <a:spcBef>
                <a:spcPts val="600"/>
              </a:spcBef>
            </a:pPr>
            <a:r>
              <a:rPr lang="en-US" sz="2800" dirty="0"/>
              <a:t>Starts a process to execute the command</a:t>
            </a:r>
          </a:p>
          <a:p>
            <a:pPr marL="342900" indent="-342900">
              <a:spcBef>
                <a:spcPts val="600"/>
              </a:spcBef>
            </a:pPr>
            <a:r>
              <a:rPr lang="en-US" sz="2800" dirty="0"/>
              <a:t>Waits until the process has finished</a:t>
            </a:r>
          </a:p>
        </p:txBody>
      </p:sp>
      <p:sp>
        <p:nvSpPr>
          <p:cNvPr id="7" name="Content Placeholder 6">
            <a:extLst>
              <a:ext uri="{FF2B5EF4-FFF2-40B4-BE49-F238E27FC236}">
                <a16:creationId xmlns:a16="http://schemas.microsoft.com/office/drawing/2014/main" id="{7795E087-CB80-478C-DC5E-1BE9E8556415}"/>
              </a:ext>
            </a:extLst>
          </p:cNvPr>
          <p:cNvSpPr>
            <a:spLocks noGrp="1"/>
          </p:cNvSpPr>
          <p:nvPr>
            <p:ph sz="quarter" idx="17"/>
          </p:nvPr>
        </p:nvSpPr>
        <p:spPr>
          <a:xfrm>
            <a:off x="3095314" y="3437658"/>
            <a:ext cx="4323420" cy="405683"/>
          </a:xfrm>
        </p:spPr>
        <p:txBody>
          <a:bodyPr wrap="square" lIns="0" tIns="18000" rIns="0" bIns="18000" anchor="ctr" anchorCtr="0">
            <a:spAutoFit/>
          </a:bodyPr>
          <a:lstStyle/>
          <a:p>
            <a:pPr marL="0" indent="0">
              <a:buNone/>
            </a:pPr>
            <a:r>
              <a:rPr lang="en-US" sz="2400" i="1" dirty="0">
                <a:latin typeface="Consolas" panose="020B0609020204030204" pitchFamily="49" charset="0"/>
              </a:rPr>
              <a:t>(fork, wait, </a:t>
            </a:r>
            <a:r>
              <a:rPr lang="en-US" sz="2400" i="1" dirty="0" err="1">
                <a:latin typeface="Consolas" panose="020B0609020204030204" pitchFamily="49" charset="0"/>
              </a:rPr>
              <a:t>execv</a:t>
            </a:r>
            <a:r>
              <a:rPr lang="en-US" sz="2400" i="1" dirty="0">
                <a:latin typeface="Consolas" panose="020B0609020204030204" pitchFamily="49" charset="0"/>
              </a:rPr>
              <a:t>)</a:t>
            </a:r>
          </a:p>
        </p:txBody>
      </p:sp>
    </p:spTree>
    <p:extLst>
      <p:ext uri="{BB962C8B-B14F-4D97-AF65-F5344CB8AC3E}">
        <p14:creationId xmlns:p14="http://schemas.microsoft.com/office/powerpoint/2010/main" val="39512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9600" y="217423"/>
            <a:ext cx="11006138" cy="559572"/>
          </a:xfrm>
        </p:spPr>
        <p:txBody>
          <a:bodyPr wrap="square" lIns="0" tIns="18000" rIns="0" bIns="18000" anchor="ctr" anchorCtr="0">
            <a:spAutoFit/>
          </a:bodyPr>
          <a:lstStyle/>
          <a:p>
            <a:r>
              <a:rPr lang="en-US" sz="3400" noProof="0" dirty="0"/>
              <a:t>Process Creation </a:t>
            </a:r>
            <a:r>
              <a:rPr lang="en-US" sz="2600" dirty="0"/>
              <a:t>(1 of 2)</a:t>
            </a:r>
            <a:endParaRPr lang="en-US" sz="2600" noProof="0" dirty="0"/>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7809"/>
            <a:ext cx="10997690" cy="4022058"/>
          </a:xfrm>
        </p:spPr>
        <p:txBody>
          <a:bodyPr wrap="square" lIns="0" tIns="18000" rIns="0" bIns="18000" anchor="ctr" anchorCtr="0">
            <a:spAutoFit/>
          </a:bodyPr>
          <a:lstStyle/>
          <a:p>
            <a:pPr marL="342900" indent="-342900">
              <a:spcBef>
                <a:spcPts val="600"/>
              </a:spcBef>
            </a:pPr>
            <a:r>
              <a:rPr lang="en-US" sz="2800" dirty="0" err="1">
                <a:latin typeface="Consolas" panose="020B0609020204030204" pitchFamily="49" charset="0"/>
              </a:rPr>
              <a:t>pid_t</a:t>
            </a:r>
            <a:r>
              <a:rPr lang="en-US" sz="2800" dirty="0">
                <a:latin typeface="Consolas" panose="020B0609020204030204" pitchFamily="49" charset="0"/>
              </a:rPr>
              <a:t> fork()</a:t>
            </a:r>
          </a:p>
          <a:p>
            <a:pPr marL="829818" lvl="1" indent="-342900"/>
            <a:r>
              <a:rPr lang="en-US" sz="2800" dirty="0"/>
              <a:t>Duplicates the current process</a:t>
            </a:r>
          </a:p>
          <a:p>
            <a:pPr marL="829818" lvl="1" indent="-342900"/>
            <a:r>
              <a:rPr lang="en-US" sz="2800" dirty="0"/>
              <a:t>Returns child pid in caller (parent)</a:t>
            </a:r>
          </a:p>
          <a:p>
            <a:pPr marL="829818" lvl="1" indent="-342900"/>
            <a:r>
              <a:rPr lang="en-US" sz="2800" dirty="0"/>
              <a:t>Returns 0 in new (child) process</a:t>
            </a:r>
          </a:p>
          <a:p>
            <a:pPr marL="342900" indent="-342900">
              <a:spcBef>
                <a:spcPts val="600"/>
              </a:spcBef>
            </a:pPr>
            <a:r>
              <a:rPr lang="en-US" sz="2800" dirty="0" err="1">
                <a:latin typeface="Consolas" panose="020B0609020204030204" pitchFamily="49" charset="0"/>
              </a:rPr>
              <a:t>pid_t</a:t>
            </a:r>
            <a:r>
              <a:rPr lang="en-US" sz="2800" dirty="0">
                <a:latin typeface="Consolas" panose="020B0609020204030204" pitchFamily="49" charset="0"/>
              </a:rPr>
              <a:t> wait(int *</a:t>
            </a:r>
            <a:r>
              <a:rPr lang="en-US" sz="2800" dirty="0" err="1">
                <a:latin typeface="Consolas" panose="020B0609020204030204" pitchFamily="49" charset="0"/>
              </a:rPr>
              <a:t>wstatus</a:t>
            </a:r>
            <a:r>
              <a:rPr lang="en-US" sz="2800" dirty="0">
                <a:latin typeface="Consolas" panose="020B0609020204030204" pitchFamily="49" charset="0"/>
              </a:rPr>
              <a:t>)</a:t>
            </a:r>
          </a:p>
          <a:p>
            <a:pPr marL="829818" lvl="1" indent="-342900"/>
            <a:r>
              <a:rPr lang="en-US" sz="2800" dirty="0"/>
              <a:t>Waits for child processes to change state</a:t>
            </a:r>
          </a:p>
          <a:p>
            <a:pPr marL="829818" lvl="1" indent="-342900"/>
            <a:r>
              <a:rPr lang="en-US" sz="2800" dirty="0"/>
              <a:t>Writes status to </a:t>
            </a:r>
            <a:r>
              <a:rPr lang="en-US" sz="2800" dirty="0" err="1">
                <a:latin typeface="Consolas" panose="020B0609020204030204" pitchFamily="49" charset="0"/>
              </a:rPr>
              <a:t>wstatus</a:t>
            </a:r>
            <a:endParaRPr lang="en-US" sz="2800" dirty="0">
              <a:latin typeface="Consolas" panose="020B0609020204030204" pitchFamily="49" charset="0"/>
            </a:endParaRPr>
          </a:p>
          <a:p>
            <a:pPr marL="829818" lvl="1" indent="-342900"/>
            <a:r>
              <a:rPr lang="en-US" sz="2800" dirty="0"/>
              <a:t>E.g., due to exit or signal</a:t>
            </a:r>
          </a:p>
        </p:txBody>
      </p:sp>
    </p:spTree>
    <p:extLst>
      <p:ext uri="{BB962C8B-B14F-4D97-AF65-F5344CB8AC3E}">
        <p14:creationId xmlns:p14="http://schemas.microsoft.com/office/powerpoint/2010/main" val="1304995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548" y="206679"/>
            <a:ext cx="11015189" cy="559572"/>
          </a:xfrm>
        </p:spPr>
        <p:txBody>
          <a:bodyPr wrap="square" lIns="0" tIns="18000" rIns="0" bIns="18000" anchor="ctr" anchorCtr="0">
            <a:spAutoFit/>
          </a:bodyPr>
          <a:lstStyle/>
          <a:p>
            <a:r>
              <a:rPr lang="en-US" sz="3400" noProof="0" dirty="0"/>
              <a:t>fork, wait</a:t>
            </a:r>
          </a:p>
        </p:txBody>
      </p:sp>
      <p:sp>
        <p:nvSpPr>
          <p:cNvPr id="3" name="Content Placeholder 2">
            <a:extLst>
              <a:ext uri="{FF2B5EF4-FFF2-40B4-BE49-F238E27FC236}">
                <a16:creationId xmlns:a16="http://schemas.microsoft.com/office/drawing/2014/main" id="{C17E5F64-7EAD-82A1-E742-F6925770657E}"/>
              </a:ext>
            </a:extLst>
          </p:cNvPr>
          <p:cNvSpPr>
            <a:spLocks noGrp="1"/>
          </p:cNvSpPr>
          <p:nvPr>
            <p:ph sz="quarter" idx="13"/>
          </p:nvPr>
        </p:nvSpPr>
        <p:spPr>
          <a:xfrm>
            <a:off x="602346" y="1098468"/>
            <a:ext cx="11015189" cy="4683778"/>
          </a:xfrm>
        </p:spPr>
        <p:txBody>
          <a:bodyPr wrap="square" lIns="0" tIns="18000" rIns="0" bIns="18000" anchor="ctr" anchorCtr="0">
            <a:spAutoFit/>
          </a:bodyPr>
          <a:lstStyle/>
          <a:p>
            <a:pPr marL="0" indent="0">
              <a:buNone/>
            </a:pPr>
            <a:r>
              <a:rPr lang="en-US" sz="2800" dirty="0">
                <a:latin typeface="Consolas" panose="020B0609020204030204" pitchFamily="49" charset="0"/>
              </a:rPr>
              <a:t>void main(void)</a:t>
            </a:r>
            <a:br>
              <a:rPr lang="en-US" sz="2800" dirty="0">
                <a:latin typeface="Consolas" panose="020B0609020204030204" pitchFamily="49" charset="0"/>
              </a:rPr>
            </a:b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int pid, </a:t>
            </a:r>
            <a:r>
              <a:rPr lang="en-US" sz="2800" dirty="0" err="1">
                <a:latin typeface="Consolas" panose="020B0609020204030204" pitchFamily="49" charset="0"/>
              </a:rPr>
              <a:t>child_status</a:t>
            </a:r>
            <a:r>
              <a:rPr lang="en-US" sz="2800" dirty="0">
                <a:latin typeface="Consolas" panose="020B0609020204030204" pitchFamily="49" charset="0"/>
              </a:rPr>
              <a:t>;</a:t>
            </a:r>
            <a:br>
              <a:rPr lang="en-US" sz="2800" dirty="0">
                <a:latin typeface="Consolas" panose="020B0609020204030204" pitchFamily="49" charset="0"/>
              </a:rPr>
            </a:br>
            <a:r>
              <a:rPr lang="en-US" sz="2800" dirty="0">
                <a:latin typeface="Consolas" panose="020B0609020204030204" pitchFamily="49" charset="0"/>
              </a:rPr>
              <a:t>     if (fork() == 0) {</a:t>
            </a:r>
          </a:p>
          <a:p>
            <a:pPr marL="0" indent="0">
              <a:buNone/>
            </a:pPr>
            <a:r>
              <a:rPr lang="en-US" sz="2800" dirty="0">
                <a:latin typeface="Consolas" panose="020B0609020204030204" pitchFamily="49" charset="0"/>
              </a:rPr>
              <a:t>         </a:t>
            </a:r>
            <a:r>
              <a:rPr lang="en-US" sz="2800" dirty="0" err="1">
                <a:latin typeface="Consolas" panose="020B0609020204030204" pitchFamily="49" charset="0"/>
              </a:rPr>
              <a:t>do_something_in_child</a:t>
            </a:r>
            <a:r>
              <a:rPr lang="en-US" sz="2800" dirty="0">
                <a:latin typeface="Consolas" panose="020B0609020204030204" pitchFamily="49" charset="0"/>
              </a:rPr>
              <a:t>();</a:t>
            </a:r>
          </a:p>
          <a:p>
            <a:pPr marL="0" indent="0">
              <a:buNone/>
            </a:pPr>
            <a:r>
              <a:rPr lang="en-US" sz="2800" dirty="0">
                <a:latin typeface="Consolas" panose="020B0609020204030204" pitchFamily="49" charset="0"/>
              </a:rPr>
              <a:t>     } else { </a:t>
            </a:r>
          </a:p>
          <a:p>
            <a:pPr marL="0" indent="0">
              <a:buNone/>
            </a:pPr>
            <a:r>
              <a:rPr lang="en-US" sz="2800" dirty="0">
                <a:latin typeface="Consolas" panose="020B0609020204030204" pitchFamily="49" charset="0"/>
              </a:rPr>
              <a:t>         wait(&amp;</a:t>
            </a:r>
            <a:r>
              <a:rPr lang="en-US" sz="2800" dirty="0" err="1">
                <a:latin typeface="Consolas" panose="020B0609020204030204" pitchFamily="49" charset="0"/>
              </a:rPr>
              <a:t>child_status</a:t>
            </a:r>
            <a:r>
              <a:rPr lang="en-US" sz="2800" dirty="0">
                <a:latin typeface="Consolas" panose="020B0609020204030204" pitchFamily="49" charset="0"/>
              </a:rPr>
              <a:t>); // Wait for child</a:t>
            </a:r>
          </a:p>
          <a:p>
            <a:pPr marL="0" indent="0">
              <a:buNone/>
            </a:pPr>
            <a:r>
              <a:rPr lang="en-US" sz="2800" dirty="0">
                <a:latin typeface="Consolas" panose="020B0609020204030204" pitchFamily="49" charset="0"/>
              </a:rPr>
              <a:t>     }</a:t>
            </a:r>
            <a:br>
              <a:rPr lang="en-US" sz="2800" dirty="0">
                <a:latin typeface="Consolas" panose="020B0609020204030204" pitchFamily="49" charset="0"/>
              </a:rPr>
            </a:br>
            <a:r>
              <a:rPr lang="en-US" sz="2800" dirty="0">
                <a:latin typeface="Consolas" panose="020B0609020204030204" pitchFamily="49" charset="0"/>
              </a:rPr>
              <a:t>}</a:t>
            </a:r>
          </a:p>
        </p:txBody>
      </p:sp>
    </p:spTree>
    <p:extLst>
      <p:ext uri="{BB962C8B-B14F-4D97-AF65-F5344CB8AC3E}">
        <p14:creationId xmlns:p14="http://schemas.microsoft.com/office/powerpoint/2010/main" val="1235180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9600" y="217423"/>
            <a:ext cx="11006138" cy="559572"/>
          </a:xfrm>
        </p:spPr>
        <p:txBody>
          <a:bodyPr wrap="square" lIns="0" tIns="18000" rIns="0" bIns="18000" anchor="ctr" anchorCtr="0">
            <a:spAutoFit/>
          </a:bodyPr>
          <a:lstStyle/>
          <a:p>
            <a:r>
              <a:rPr lang="en-US" sz="3400" noProof="0" dirty="0"/>
              <a:t>Process Creation </a:t>
            </a:r>
            <a:r>
              <a:rPr lang="en-US" sz="2600" dirty="0"/>
              <a:t>(2 of 2)</a:t>
            </a:r>
            <a:endParaRPr lang="en-US" sz="2600" noProof="0" dirty="0"/>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2917"/>
            <a:ext cx="10997690" cy="3437283"/>
          </a:xfrm>
        </p:spPr>
        <p:txBody>
          <a:bodyPr wrap="square" lIns="0" tIns="18000" rIns="0" bIns="18000" anchor="ctr" anchorCtr="0">
            <a:spAutoFit/>
          </a:bodyPr>
          <a:lstStyle/>
          <a:p>
            <a:pPr marL="342900" indent="-342900">
              <a:spcBef>
                <a:spcPts val="600"/>
              </a:spcBef>
            </a:pPr>
            <a:r>
              <a:rPr lang="en-US" sz="2800" dirty="0">
                <a:latin typeface="Consolas" panose="020B0609020204030204" pitchFamily="49" charset="0"/>
              </a:rPr>
              <a:t>int </a:t>
            </a:r>
            <a:r>
              <a:rPr lang="en-US" sz="2800" dirty="0" err="1">
                <a:latin typeface="Consolas" panose="020B0609020204030204" pitchFamily="49" charset="0"/>
              </a:rPr>
              <a:t>execv</a:t>
            </a:r>
            <a:r>
              <a:rPr lang="en-US" sz="2800" dirty="0">
                <a:latin typeface="Consolas" panose="020B0609020204030204" pitchFamily="49" charset="0"/>
              </a:rPr>
              <a:t>(const char *path, char *</a:t>
            </a:r>
            <a:r>
              <a:rPr lang="en-US" sz="2800" dirty="0" err="1">
                <a:latin typeface="Consolas" panose="020B0609020204030204" pitchFamily="49" charset="0"/>
              </a:rPr>
              <a:t>constargv</a:t>
            </a:r>
            <a:r>
              <a:rPr lang="en-US" sz="2800" dirty="0">
                <a:latin typeface="Consolas" panose="020B0609020204030204" pitchFamily="49" charset="0"/>
              </a:rPr>
              <a:t>[ ]);</a:t>
            </a:r>
          </a:p>
          <a:p>
            <a:pPr marL="829818" lvl="1" indent="-342900"/>
            <a:r>
              <a:rPr lang="en-US" sz="2800" dirty="0"/>
              <a:t>Loads a new binary (path) in the current process, removing all other memory mappings.</a:t>
            </a:r>
          </a:p>
          <a:p>
            <a:pPr marL="829818" lvl="1" indent="-342900"/>
            <a:r>
              <a:rPr lang="en-US" sz="2800" dirty="0" err="1">
                <a:latin typeface="Consolas" panose="020B0609020204030204" pitchFamily="49" charset="0"/>
              </a:rPr>
              <a:t>constargv</a:t>
            </a:r>
            <a:r>
              <a:rPr lang="en-US" sz="2800" dirty="0"/>
              <a:t> contains the program arguments</a:t>
            </a:r>
          </a:p>
          <a:p>
            <a:pPr marL="829818" lvl="1" indent="-342900"/>
            <a:r>
              <a:rPr lang="en-US" sz="2800" dirty="0"/>
              <a:t>Last argument is NULL</a:t>
            </a:r>
          </a:p>
          <a:p>
            <a:pPr marL="829818" lvl="1" indent="-342900"/>
            <a:r>
              <a:rPr lang="en-US" sz="2800" dirty="0"/>
              <a:t>E.g., </a:t>
            </a:r>
            <a:r>
              <a:rPr lang="en-US" sz="2800" dirty="0" err="1">
                <a:latin typeface="Consolas" panose="020B0609020204030204" pitchFamily="49" charset="0"/>
              </a:rPr>
              <a:t>constargv</a:t>
            </a:r>
            <a:r>
              <a:rPr lang="en-US" sz="2800" dirty="0">
                <a:latin typeface="Consolas" panose="020B0609020204030204" pitchFamily="49" charset="0"/>
              </a:rPr>
              <a:t> = {“/bin/ls”, “-a”, NULL}</a:t>
            </a:r>
          </a:p>
          <a:p>
            <a:pPr marL="829818" lvl="1" indent="-342900"/>
            <a:r>
              <a:rPr lang="en-US" sz="2800" dirty="0"/>
              <a:t>Different exec(v)(p) variants (check man pages)</a:t>
            </a:r>
          </a:p>
        </p:txBody>
      </p:sp>
    </p:spTree>
    <p:extLst>
      <p:ext uri="{BB962C8B-B14F-4D97-AF65-F5344CB8AC3E}">
        <p14:creationId xmlns:p14="http://schemas.microsoft.com/office/powerpoint/2010/main" val="11034688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708"/>
            <a:ext cx="11015663" cy="559572"/>
          </a:xfrm>
        </p:spPr>
        <p:txBody>
          <a:bodyPr wrap="square" lIns="0" tIns="18000" rIns="0" bIns="18000" anchor="ctr" anchorCtr="0">
            <a:spAutoFit/>
          </a:bodyPr>
          <a:lstStyle/>
          <a:p>
            <a:r>
              <a:rPr lang="en-US" sz="3400" dirty="0"/>
              <a:t>fork, wait, </a:t>
            </a:r>
            <a:r>
              <a:rPr lang="en-US" sz="3400" dirty="0" err="1"/>
              <a:t>execv</a:t>
            </a:r>
            <a:endParaRPr lang="en-US" sz="3400" dirty="0"/>
          </a:p>
        </p:txBody>
      </p:sp>
      <p:sp>
        <p:nvSpPr>
          <p:cNvPr id="3" name="Content Placeholder 2">
            <a:extLst>
              <a:ext uri="{FF2B5EF4-FFF2-40B4-BE49-F238E27FC236}">
                <a16:creationId xmlns:a16="http://schemas.microsoft.com/office/drawing/2014/main" id="{E7463C3C-BDA5-1A29-8DF1-47E63CE895C0}"/>
              </a:ext>
            </a:extLst>
          </p:cNvPr>
          <p:cNvSpPr>
            <a:spLocks noGrp="1"/>
          </p:cNvSpPr>
          <p:nvPr>
            <p:ph sz="quarter" idx="13"/>
          </p:nvPr>
        </p:nvSpPr>
        <p:spPr>
          <a:xfrm>
            <a:off x="592348" y="1100061"/>
            <a:ext cx="11013864" cy="4483723"/>
          </a:xfrm>
        </p:spPr>
        <p:txBody>
          <a:bodyPr wrap="square" lIns="0" tIns="18000" rIns="0" bIns="18000" anchor="ctr" anchorCtr="0">
            <a:spAutoFit/>
          </a:bodyPr>
          <a:lstStyle/>
          <a:p>
            <a:pPr marL="0" indent="0">
              <a:spcBef>
                <a:spcPts val="600"/>
              </a:spcBef>
              <a:buSzPts val="2000"/>
              <a:buNone/>
            </a:pPr>
            <a:r>
              <a:rPr lang="en-US" sz="2400" dirty="0">
                <a:latin typeface="Consolas" panose="020B0609020204030204" pitchFamily="49" charset="0"/>
                <a:ea typeface="Consolas"/>
                <a:cs typeface="Consolas"/>
                <a:sym typeface="Consolas"/>
              </a:rPr>
              <a:t>void  main(void)</a:t>
            </a:r>
            <a:br>
              <a:rPr lang="en-US" sz="2400" dirty="0">
                <a:latin typeface="Consolas" panose="020B0609020204030204" pitchFamily="49" charset="0"/>
                <a:ea typeface="Consolas"/>
                <a:cs typeface="Consolas"/>
                <a:sym typeface="Consolas"/>
              </a:rPr>
            </a:br>
            <a:r>
              <a:rPr lang="en-US" sz="2400" dirty="0">
                <a:latin typeface="Consolas" panose="020B0609020204030204" pitchFamily="49" charset="0"/>
                <a:ea typeface="Consolas"/>
                <a:cs typeface="Consolas"/>
                <a:sym typeface="Consolas"/>
              </a:rPr>
              <a:t>{</a:t>
            </a:r>
            <a:br>
              <a:rPr lang="en-US" sz="2400" dirty="0">
                <a:latin typeface="Consolas" panose="020B0609020204030204" pitchFamily="49" charset="0"/>
                <a:ea typeface="Consolas"/>
                <a:cs typeface="Consolas"/>
                <a:sym typeface="Consolas"/>
              </a:rPr>
            </a:br>
            <a:r>
              <a:rPr lang="en-US" sz="2400" dirty="0">
                <a:latin typeface="Consolas" panose="020B0609020204030204" pitchFamily="49" charset="0"/>
                <a:ea typeface="Consolas"/>
                <a:cs typeface="Consolas"/>
                <a:sym typeface="Consolas"/>
              </a:rPr>
              <a:t>     int    pid, </a:t>
            </a:r>
            <a:r>
              <a:rPr lang="en-US" sz="2400" dirty="0" err="1">
                <a:latin typeface="Consolas" panose="020B0609020204030204" pitchFamily="49" charset="0"/>
                <a:ea typeface="Consolas"/>
                <a:cs typeface="Consolas"/>
                <a:sym typeface="Consolas"/>
              </a:rPr>
              <a:t>child_status</a:t>
            </a:r>
            <a:r>
              <a:rPr lang="en-US" sz="2400" dirty="0">
                <a:latin typeface="Consolas" panose="020B0609020204030204" pitchFamily="49" charset="0"/>
                <a:ea typeface="Consolas"/>
                <a:cs typeface="Consolas"/>
                <a:sym typeface="Consolas"/>
              </a:rPr>
              <a:t>;</a:t>
            </a:r>
            <a:endParaRPr lang="en-US" sz="2400" dirty="0">
              <a:latin typeface="Consolas" panose="020B0609020204030204" pitchFamily="49" charset="0"/>
            </a:endParaRPr>
          </a:p>
          <a:p>
            <a:pPr marL="0" indent="0">
              <a:spcBef>
                <a:spcPts val="600"/>
              </a:spcBef>
              <a:buSzPts val="2000"/>
              <a:buNone/>
            </a:pPr>
            <a:r>
              <a:rPr lang="en-US" sz="2400" dirty="0">
                <a:latin typeface="Consolas" panose="020B0609020204030204" pitchFamily="49" charset="0"/>
                <a:ea typeface="Consolas"/>
                <a:cs typeface="Consolas"/>
                <a:sym typeface="Consolas"/>
              </a:rPr>
              <a:t>     char   *</a:t>
            </a:r>
            <a:r>
              <a:rPr lang="en-US" sz="2400" dirty="0" err="1">
                <a:latin typeface="Consolas" panose="020B0609020204030204" pitchFamily="49" charset="0"/>
                <a:ea typeface="Consolas"/>
                <a:cs typeface="Consolas"/>
                <a:sym typeface="Consolas"/>
              </a:rPr>
              <a:t>args</a:t>
            </a:r>
            <a:r>
              <a:rPr lang="en-US" sz="2400" dirty="0">
                <a:latin typeface="Consolas" panose="020B0609020204030204" pitchFamily="49" charset="0"/>
                <a:ea typeface="Consolas"/>
                <a:cs typeface="Consolas"/>
                <a:sym typeface="Consolas"/>
              </a:rPr>
              <a:t>[] = {“/bin/ls”, “-l”, NULL};</a:t>
            </a:r>
            <a:br>
              <a:rPr lang="en-US" sz="2400" dirty="0">
                <a:latin typeface="Consolas" panose="020B0609020204030204" pitchFamily="49" charset="0"/>
                <a:ea typeface="Consolas"/>
                <a:cs typeface="Consolas"/>
                <a:sym typeface="Consolas"/>
              </a:rPr>
            </a:br>
            <a:r>
              <a:rPr lang="en-US" sz="2400" dirty="0">
                <a:latin typeface="Consolas" panose="020B0609020204030204" pitchFamily="49" charset="0"/>
                <a:ea typeface="Consolas"/>
                <a:cs typeface="Consolas"/>
                <a:sym typeface="Consolas"/>
              </a:rPr>
              <a:t>     if (fork() == 0) { 		// fork creates child process</a:t>
            </a:r>
          </a:p>
          <a:p>
            <a:pPr marL="0" indent="0">
              <a:spcBef>
                <a:spcPts val="600"/>
              </a:spcBef>
              <a:buSzPts val="2000"/>
              <a:buNone/>
            </a:pPr>
            <a:r>
              <a:rPr lang="en-US" sz="2400" dirty="0">
                <a:latin typeface="Consolas" panose="020B0609020204030204" pitchFamily="49" charset="0"/>
                <a:ea typeface="Consolas"/>
                <a:cs typeface="Consolas"/>
                <a:sym typeface="Consolas"/>
              </a:rPr>
              <a:t>         </a:t>
            </a:r>
            <a:r>
              <a:rPr lang="en-US" sz="2400" dirty="0" err="1">
                <a:latin typeface="Consolas" panose="020B0609020204030204" pitchFamily="49" charset="0"/>
                <a:ea typeface="Consolas"/>
                <a:cs typeface="Consolas"/>
                <a:sym typeface="Consolas"/>
              </a:rPr>
              <a:t>execv</a:t>
            </a:r>
            <a:r>
              <a:rPr lang="en-US" sz="2400" dirty="0">
                <a:latin typeface="Consolas" panose="020B0609020204030204" pitchFamily="49" charset="0"/>
                <a:ea typeface="Consolas"/>
                <a:cs typeface="Consolas"/>
                <a:sym typeface="Consolas"/>
              </a:rPr>
              <a:t>(</a:t>
            </a:r>
            <a:r>
              <a:rPr lang="en-US" sz="2400" dirty="0" err="1">
                <a:latin typeface="Consolas" panose="020B0609020204030204" pitchFamily="49" charset="0"/>
                <a:ea typeface="Consolas"/>
                <a:cs typeface="Consolas"/>
                <a:sym typeface="Consolas"/>
              </a:rPr>
              <a:t>args</a:t>
            </a:r>
            <a:r>
              <a:rPr lang="en-US" sz="2400" dirty="0">
                <a:latin typeface="Consolas" panose="020B0609020204030204" pitchFamily="49" charset="0"/>
                <a:ea typeface="Consolas"/>
                <a:cs typeface="Consolas"/>
                <a:sym typeface="Consolas"/>
              </a:rPr>
              <a:t>[0], </a:t>
            </a:r>
            <a:r>
              <a:rPr lang="en-US" sz="2400" dirty="0" err="1">
                <a:latin typeface="Consolas" panose="020B0609020204030204" pitchFamily="49" charset="0"/>
                <a:ea typeface="Consolas"/>
                <a:cs typeface="Consolas"/>
                <a:sym typeface="Consolas"/>
              </a:rPr>
              <a:t>args</a:t>
            </a:r>
            <a:r>
              <a:rPr lang="en-US" sz="2400" dirty="0">
                <a:latin typeface="Consolas" panose="020B0609020204030204" pitchFamily="49" charset="0"/>
                <a:ea typeface="Consolas"/>
                <a:cs typeface="Consolas"/>
                <a:sym typeface="Consolas"/>
              </a:rPr>
              <a:t>);	// in child: </a:t>
            </a:r>
            <a:r>
              <a:rPr lang="en-US" sz="2400" dirty="0" err="1">
                <a:latin typeface="Consolas" panose="020B0609020204030204" pitchFamily="49" charset="0"/>
                <a:ea typeface="Consolas"/>
                <a:cs typeface="Consolas"/>
                <a:sym typeface="Consolas"/>
              </a:rPr>
              <a:t>load+execute</a:t>
            </a:r>
            <a:r>
              <a:rPr lang="en-US" sz="2400" dirty="0">
                <a:latin typeface="Consolas" panose="020B0609020204030204" pitchFamily="49" charset="0"/>
                <a:ea typeface="Consolas"/>
                <a:cs typeface="Consolas"/>
                <a:sym typeface="Consolas"/>
              </a:rPr>
              <a:t> program</a:t>
            </a:r>
          </a:p>
          <a:p>
            <a:pPr marL="0" indent="0">
              <a:spcBef>
                <a:spcPts val="600"/>
              </a:spcBef>
              <a:buSzPts val="2000"/>
              <a:buNone/>
            </a:pPr>
            <a:r>
              <a:rPr lang="en-US" sz="2400" dirty="0">
                <a:latin typeface="Consolas" panose="020B0609020204030204" pitchFamily="49" charset="0"/>
                <a:ea typeface="Consolas"/>
                <a:cs typeface="Consolas"/>
                <a:sym typeface="Consolas"/>
              </a:rPr>
              <a:t>     } else { </a:t>
            </a:r>
            <a:endParaRPr lang="en-US" sz="2400" dirty="0">
              <a:latin typeface="Consolas" panose="020B0609020204030204" pitchFamily="49" charset="0"/>
            </a:endParaRPr>
          </a:p>
          <a:p>
            <a:pPr marL="0" indent="0">
              <a:spcBef>
                <a:spcPts val="600"/>
              </a:spcBef>
              <a:buSzPts val="2000"/>
              <a:buNone/>
            </a:pPr>
            <a:r>
              <a:rPr lang="en-US" sz="2400" dirty="0">
                <a:latin typeface="Consolas" panose="020B0609020204030204" pitchFamily="49" charset="0"/>
                <a:ea typeface="Consolas"/>
                <a:cs typeface="Consolas"/>
                <a:sym typeface="Consolas"/>
              </a:rPr>
              <a:t>         wait(&amp;</a:t>
            </a:r>
            <a:r>
              <a:rPr lang="en-US" sz="2400" dirty="0" err="1">
                <a:latin typeface="Consolas" panose="020B0609020204030204" pitchFamily="49" charset="0"/>
                <a:ea typeface="Consolas"/>
                <a:cs typeface="Consolas"/>
                <a:sym typeface="Consolas"/>
              </a:rPr>
              <a:t>child_status</a:t>
            </a:r>
            <a:r>
              <a:rPr lang="en-US" sz="2400" dirty="0">
                <a:latin typeface="Consolas" panose="020B0609020204030204" pitchFamily="49" charset="0"/>
                <a:ea typeface="Consolas"/>
                <a:cs typeface="Consolas"/>
                <a:sym typeface="Consolas"/>
              </a:rPr>
              <a:t>); 	// Wait for child</a:t>
            </a:r>
          </a:p>
          <a:p>
            <a:pPr marL="0" indent="0">
              <a:spcBef>
                <a:spcPts val="600"/>
              </a:spcBef>
              <a:buSzPts val="2000"/>
              <a:buNone/>
            </a:pPr>
            <a:r>
              <a:rPr lang="en-US" sz="2400" dirty="0">
                <a:latin typeface="Consolas" panose="020B0609020204030204" pitchFamily="49" charset="0"/>
                <a:ea typeface="Consolas"/>
                <a:cs typeface="Consolas"/>
                <a:sym typeface="Consolas"/>
              </a:rPr>
              <a:t>     }</a:t>
            </a:r>
            <a:br>
              <a:rPr lang="en-US" sz="2400" dirty="0">
                <a:latin typeface="Consolas" panose="020B0609020204030204" pitchFamily="49" charset="0"/>
                <a:ea typeface="Consolas"/>
                <a:cs typeface="Consolas"/>
                <a:sym typeface="Consolas"/>
              </a:rPr>
            </a:br>
            <a:r>
              <a:rPr lang="en-US" sz="2400" dirty="0">
                <a:latin typeface="Consolas" panose="020B0609020204030204" pitchFamily="49" charset="0"/>
                <a:ea typeface="Consolas"/>
                <a:cs typeface="Consolas"/>
                <a:sym typeface="Consolas"/>
              </a:rPr>
              <a:t>}</a:t>
            </a:r>
            <a:endParaRPr lang="en-US" sz="2400" dirty="0">
              <a:latin typeface="Consolas" panose="020B0609020204030204" pitchFamily="49" charset="0"/>
            </a:endParaRPr>
          </a:p>
        </p:txBody>
      </p:sp>
    </p:spTree>
    <p:extLst>
      <p:ext uri="{BB962C8B-B14F-4D97-AF65-F5344CB8AC3E}">
        <p14:creationId xmlns:p14="http://schemas.microsoft.com/office/powerpoint/2010/main" val="29334910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974" y="217706"/>
            <a:ext cx="11014764" cy="559572"/>
          </a:xfrm>
        </p:spPr>
        <p:txBody>
          <a:bodyPr wrap="square" lIns="0" tIns="18000" rIns="0" bIns="18000" anchor="ctr" anchorCtr="0">
            <a:spAutoFit/>
          </a:bodyPr>
          <a:lstStyle/>
          <a:p>
            <a:r>
              <a:rPr lang="en-US" sz="3400" dirty="0"/>
              <a:t>Minimal Shell</a:t>
            </a:r>
          </a:p>
        </p:txBody>
      </p:sp>
      <p:sp>
        <p:nvSpPr>
          <p:cNvPr id="3" name="Content Placeholder 2">
            <a:extLst>
              <a:ext uri="{FF2B5EF4-FFF2-40B4-BE49-F238E27FC236}">
                <a16:creationId xmlns:a16="http://schemas.microsoft.com/office/drawing/2014/main" id="{FC288A1A-CB37-B0DC-ACA8-4624F05577BE}"/>
              </a:ext>
            </a:extLst>
          </p:cNvPr>
          <p:cNvSpPr>
            <a:spLocks noGrp="1"/>
          </p:cNvSpPr>
          <p:nvPr>
            <p:ph sz="quarter" idx="13"/>
          </p:nvPr>
        </p:nvSpPr>
        <p:spPr>
          <a:xfrm>
            <a:off x="600974" y="1095153"/>
            <a:ext cx="11014764" cy="5037721"/>
          </a:xfrm>
        </p:spPr>
        <p:txBody>
          <a:bodyPr wrap="square" lIns="91425" tIns="18000" rIns="91425" bIns="18000" anchor="ctr" anchorCtr="0">
            <a:spAutoFit/>
          </a:bodyPr>
          <a:lstStyle/>
          <a:p>
            <a:pPr marL="0" indent="0">
              <a:spcBef>
                <a:spcPts val="600"/>
              </a:spcBef>
              <a:buSzPts val="2000"/>
              <a:buNone/>
            </a:pPr>
            <a:r>
              <a:rPr lang="en-US" sz="2000" dirty="0">
                <a:latin typeface="Consolas" panose="020B0609020204030204" pitchFamily="49" charset="0"/>
                <a:sym typeface="Consolas"/>
              </a:rPr>
              <a:t>while (1) {</a:t>
            </a:r>
            <a:br>
              <a:rPr lang="en-US" sz="2000" dirty="0">
                <a:latin typeface="Consolas" panose="020B0609020204030204" pitchFamily="49" charset="0"/>
                <a:sym typeface="Consolas"/>
              </a:rPr>
            </a:br>
            <a:r>
              <a:rPr lang="en-US" sz="2000" dirty="0">
                <a:latin typeface="Consolas" panose="020B0609020204030204" pitchFamily="49" charset="0"/>
                <a:sym typeface="Consolas"/>
              </a:rPr>
              <a:t>    char </a:t>
            </a:r>
            <a:r>
              <a:rPr lang="en-US" sz="2000" dirty="0" err="1">
                <a:latin typeface="Consolas" panose="020B0609020204030204" pitchFamily="49" charset="0"/>
                <a:sym typeface="Consolas"/>
              </a:rPr>
              <a:t>cmd</a:t>
            </a:r>
            <a:r>
              <a:rPr lang="en-US" sz="2000" dirty="0">
                <a:latin typeface="Consolas" panose="020B0609020204030204" pitchFamily="49" charset="0"/>
                <a:sym typeface="Consolas"/>
              </a:rPr>
              <a:t>[256], *</a:t>
            </a:r>
            <a:r>
              <a:rPr lang="en-US" sz="2000" dirty="0" err="1">
                <a:latin typeface="Consolas" panose="020B0609020204030204" pitchFamily="49" charset="0"/>
                <a:sym typeface="Consolas"/>
              </a:rPr>
              <a:t>args</a:t>
            </a:r>
            <a:r>
              <a:rPr lang="en-US" sz="2000" dirty="0">
                <a:latin typeface="Consolas" panose="020B0609020204030204" pitchFamily="49" charset="0"/>
                <a:sym typeface="Consolas"/>
              </a:rPr>
              <a:t>[256];</a:t>
            </a:r>
            <a:br>
              <a:rPr lang="en-US" sz="2000" dirty="0">
                <a:latin typeface="Consolas" panose="020B0609020204030204" pitchFamily="49" charset="0"/>
                <a:sym typeface="Consolas"/>
              </a:rPr>
            </a:br>
            <a:r>
              <a:rPr lang="en-US" sz="2000" dirty="0">
                <a:latin typeface="Consolas" panose="020B0609020204030204" pitchFamily="49" charset="0"/>
                <a:sym typeface="Consolas"/>
              </a:rPr>
              <a:t>    int status;</a:t>
            </a:r>
            <a:br>
              <a:rPr lang="en-US" sz="2000" dirty="0">
                <a:latin typeface="Consolas" panose="020B0609020204030204" pitchFamily="49" charset="0"/>
                <a:sym typeface="Consolas"/>
              </a:rPr>
            </a:br>
            <a:r>
              <a:rPr lang="en-US" sz="2000" dirty="0">
                <a:latin typeface="Consolas" panose="020B0609020204030204" pitchFamily="49" charset="0"/>
                <a:sym typeface="Consolas"/>
              </a:rPr>
              <a:t>    </a:t>
            </a:r>
            <a:r>
              <a:rPr lang="en-US" sz="2000" dirty="0" err="1">
                <a:latin typeface="Consolas" panose="020B0609020204030204" pitchFamily="49" charset="0"/>
                <a:sym typeface="Consolas"/>
              </a:rPr>
              <a:t>pid_t</a:t>
            </a:r>
            <a:r>
              <a:rPr lang="en-US" sz="2000" dirty="0">
                <a:latin typeface="Consolas" panose="020B0609020204030204" pitchFamily="49" charset="0"/>
                <a:sym typeface="Consolas"/>
              </a:rPr>
              <a:t> pid;</a:t>
            </a:r>
            <a:endParaRPr lang="en-US" sz="2000" dirty="0">
              <a:latin typeface="Consolas" panose="020B0609020204030204" pitchFamily="49" charset="0"/>
            </a:endParaRPr>
          </a:p>
          <a:p>
            <a:pPr marL="0" indent="0">
              <a:spcBef>
                <a:spcPts val="600"/>
              </a:spcBef>
              <a:buSzPts val="2000"/>
              <a:buNone/>
            </a:pPr>
            <a:r>
              <a:rPr lang="en-US" sz="2000" dirty="0">
                <a:latin typeface="Consolas" panose="020B0609020204030204" pitchFamily="49" charset="0"/>
                <a:sym typeface="Consolas"/>
              </a:rPr>
              <a:t>    </a:t>
            </a:r>
            <a:r>
              <a:rPr lang="en-US" sz="2000" dirty="0" err="1">
                <a:latin typeface="Consolas" panose="020B0609020204030204" pitchFamily="49" charset="0"/>
                <a:sym typeface="Consolas"/>
              </a:rPr>
              <a:t>read_command</a:t>
            </a:r>
            <a:r>
              <a:rPr lang="en-US" sz="2000" dirty="0">
                <a:latin typeface="Consolas" panose="020B0609020204030204" pitchFamily="49" charset="0"/>
                <a:sym typeface="Consolas"/>
              </a:rPr>
              <a:t>(</a:t>
            </a:r>
            <a:r>
              <a:rPr lang="en-US" sz="2000" dirty="0" err="1">
                <a:latin typeface="Consolas" panose="020B0609020204030204" pitchFamily="49" charset="0"/>
                <a:sym typeface="Consolas"/>
              </a:rPr>
              <a:t>cmd</a:t>
            </a:r>
            <a:r>
              <a:rPr lang="en-US" sz="2000" dirty="0">
                <a:latin typeface="Consolas" panose="020B0609020204030204" pitchFamily="49" charset="0"/>
                <a:sym typeface="Consolas"/>
              </a:rPr>
              <a:t>, </a:t>
            </a:r>
            <a:r>
              <a:rPr lang="en-US" sz="2000" dirty="0" err="1">
                <a:latin typeface="Consolas" panose="020B0609020204030204" pitchFamily="49" charset="0"/>
                <a:sym typeface="Consolas"/>
              </a:rPr>
              <a:t>args</a:t>
            </a:r>
            <a:r>
              <a:rPr lang="en-US" sz="2000" dirty="0">
                <a:latin typeface="Consolas" panose="020B0609020204030204" pitchFamily="49" charset="0"/>
                <a:sym typeface="Consolas"/>
              </a:rPr>
              <a:t>); /* reads command and arguments from command line */</a:t>
            </a:r>
            <a:br>
              <a:rPr lang="en-US" sz="2000" dirty="0">
                <a:latin typeface="Consolas" panose="020B0609020204030204" pitchFamily="49" charset="0"/>
                <a:sym typeface="Consolas"/>
              </a:rPr>
            </a:br>
            <a:br>
              <a:rPr lang="en-US" sz="2000" dirty="0">
                <a:latin typeface="Consolas" panose="020B0609020204030204" pitchFamily="49" charset="0"/>
                <a:sym typeface="Consolas"/>
              </a:rPr>
            </a:br>
            <a:r>
              <a:rPr lang="en-US" sz="2000" dirty="0">
                <a:latin typeface="Consolas" panose="020B0609020204030204" pitchFamily="49" charset="0"/>
                <a:sym typeface="Consolas"/>
              </a:rPr>
              <a:t>    pid = </a:t>
            </a:r>
            <a:r>
              <a:rPr lang="en-US" sz="2000" b="1" dirty="0">
                <a:latin typeface="Consolas" panose="020B0609020204030204" pitchFamily="49" charset="0"/>
                <a:sym typeface="Consolas"/>
              </a:rPr>
              <a:t>fork</a:t>
            </a:r>
            <a:r>
              <a:rPr lang="en-US" sz="2000" dirty="0">
                <a:latin typeface="Consolas" panose="020B0609020204030204" pitchFamily="49" charset="0"/>
                <a:sym typeface="Consolas"/>
              </a:rPr>
              <a:t>();</a:t>
            </a:r>
            <a:br>
              <a:rPr lang="en-US" sz="2000" dirty="0">
                <a:latin typeface="Consolas" panose="020B0609020204030204" pitchFamily="49" charset="0"/>
                <a:sym typeface="Consolas"/>
              </a:rPr>
            </a:br>
            <a:br>
              <a:rPr lang="en-US" sz="2000" dirty="0">
                <a:latin typeface="Consolas" panose="020B0609020204030204" pitchFamily="49" charset="0"/>
                <a:sym typeface="Consolas"/>
              </a:rPr>
            </a:br>
            <a:r>
              <a:rPr lang="en-US" sz="2000" dirty="0">
                <a:latin typeface="Consolas" panose="020B0609020204030204" pitchFamily="49" charset="0"/>
                <a:sym typeface="Consolas"/>
              </a:rPr>
              <a:t>    if (pid == 0) {</a:t>
            </a:r>
            <a:br>
              <a:rPr lang="en-US" sz="2000" dirty="0">
                <a:latin typeface="Consolas" panose="020B0609020204030204" pitchFamily="49" charset="0"/>
                <a:sym typeface="Consolas"/>
              </a:rPr>
            </a:br>
            <a:r>
              <a:rPr lang="en-US" sz="2000" dirty="0">
                <a:latin typeface="Consolas" panose="020B0609020204030204" pitchFamily="49" charset="0"/>
                <a:sym typeface="Consolas"/>
              </a:rPr>
              <a:t>        </a:t>
            </a:r>
            <a:r>
              <a:rPr lang="en-US" sz="2000" b="1" dirty="0" err="1">
                <a:latin typeface="Consolas" panose="020B0609020204030204" pitchFamily="49" charset="0"/>
                <a:sym typeface="Consolas"/>
              </a:rPr>
              <a:t>execv</a:t>
            </a:r>
            <a:r>
              <a:rPr lang="en-US" sz="2000" dirty="0">
                <a:latin typeface="Consolas" panose="020B0609020204030204" pitchFamily="49" charset="0"/>
                <a:sym typeface="Consolas"/>
              </a:rPr>
              <a:t>(</a:t>
            </a:r>
            <a:r>
              <a:rPr lang="en-US" sz="2000" dirty="0" err="1">
                <a:latin typeface="Consolas" panose="020B0609020204030204" pitchFamily="49" charset="0"/>
                <a:sym typeface="Consolas"/>
              </a:rPr>
              <a:t>cmd</a:t>
            </a:r>
            <a:r>
              <a:rPr lang="en-US" sz="2000" dirty="0">
                <a:latin typeface="Consolas" panose="020B0609020204030204" pitchFamily="49" charset="0"/>
                <a:sym typeface="Consolas"/>
              </a:rPr>
              <a:t>, </a:t>
            </a:r>
            <a:r>
              <a:rPr lang="en-US" sz="2000" dirty="0" err="1">
                <a:latin typeface="Consolas" panose="020B0609020204030204" pitchFamily="49" charset="0"/>
                <a:sym typeface="Consolas"/>
              </a:rPr>
              <a:t>args</a:t>
            </a:r>
            <a:r>
              <a:rPr lang="en-US" sz="2000" dirty="0">
                <a:latin typeface="Consolas" panose="020B0609020204030204" pitchFamily="49" charset="0"/>
                <a:sym typeface="Consolas"/>
              </a:rPr>
              <a:t>);</a:t>
            </a:r>
            <a:br>
              <a:rPr lang="en-US" sz="2000" dirty="0">
                <a:latin typeface="Consolas" panose="020B0609020204030204" pitchFamily="49" charset="0"/>
                <a:sym typeface="Consolas"/>
              </a:rPr>
            </a:br>
            <a:r>
              <a:rPr lang="en-US" sz="2000" dirty="0">
                <a:latin typeface="Consolas" panose="020B0609020204030204" pitchFamily="49" charset="0"/>
                <a:sym typeface="Consolas"/>
              </a:rPr>
              <a:t>        exit(1);</a:t>
            </a:r>
            <a:br>
              <a:rPr lang="en-US" sz="2000" dirty="0">
                <a:latin typeface="Consolas" panose="020B0609020204030204" pitchFamily="49" charset="0"/>
                <a:sym typeface="Consolas"/>
              </a:rPr>
            </a:br>
            <a:r>
              <a:rPr lang="en-US" sz="2000" dirty="0">
                <a:latin typeface="Consolas" panose="020B0609020204030204" pitchFamily="49" charset="0"/>
                <a:sym typeface="Consolas"/>
              </a:rPr>
              <a:t>    } else {</a:t>
            </a:r>
            <a:br>
              <a:rPr lang="en-US" sz="2000" dirty="0">
                <a:latin typeface="Consolas" panose="020B0609020204030204" pitchFamily="49" charset="0"/>
                <a:sym typeface="Consolas"/>
              </a:rPr>
            </a:br>
            <a:r>
              <a:rPr lang="en-US" sz="2000" dirty="0">
                <a:latin typeface="Consolas" panose="020B0609020204030204" pitchFamily="49" charset="0"/>
                <a:sym typeface="Consolas"/>
              </a:rPr>
              <a:t>        </a:t>
            </a:r>
            <a:r>
              <a:rPr lang="en-US" sz="2000" b="1" dirty="0">
                <a:latin typeface="Consolas" panose="020B0609020204030204" pitchFamily="49" charset="0"/>
                <a:sym typeface="Consolas"/>
              </a:rPr>
              <a:t>wait</a:t>
            </a:r>
            <a:r>
              <a:rPr lang="en-US" sz="2000" dirty="0">
                <a:latin typeface="Consolas" panose="020B0609020204030204" pitchFamily="49" charset="0"/>
                <a:sym typeface="Consolas"/>
              </a:rPr>
              <a:t>(&amp;status);</a:t>
            </a:r>
            <a:br>
              <a:rPr lang="en-US" sz="2000" dirty="0">
                <a:latin typeface="Consolas" panose="020B0609020204030204" pitchFamily="49" charset="0"/>
                <a:sym typeface="Consolas"/>
              </a:rPr>
            </a:br>
            <a:r>
              <a:rPr lang="en-US" sz="2000" dirty="0">
                <a:latin typeface="Consolas" panose="020B0609020204030204" pitchFamily="49" charset="0"/>
                <a:sym typeface="Consolas"/>
              </a:rPr>
              <a:t>    }</a:t>
            </a:r>
            <a:br>
              <a:rPr lang="en-US" sz="2000" dirty="0">
                <a:latin typeface="Consolas" panose="020B0609020204030204" pitchFamily="49" charset="0"/>
                <a:sym typeface="Consolas"/>
              </a:rPr>
            </a:br>
            <a:r>
              <a:rPr lang="en-US" sz="2000" dirty="0">
                <a:latin typeface="Consolas" panose="020B0609020204030204" pitchFamily="49" charset="0"/>
                <a:sym typeface="Consolas"/>
              </a:rPr>
              <a:t>}</a:t>
            </a:r>
            <a:endParaRPr lang="en-US" sz="2000" dirty="0">
              <a:latin typeface="Consolas" panose="020B0609020204030204" pitchFamily="49" charset="0"/>
            </a:endParaRPr>
          </a:p>
        </p:txBody>
      </p:sp>
    </p:spTree>
    <p:extLst>
      <p:ext uri="{BB962C8B-B14F-4D97-AF65-F5344CB8AC3E}">
        <p14:creationId xmlns:p14="http://schemas.microsoft.com/office/powerpoint/2010/main" val="798038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600074" y="217423"/>
            <a:ext cx="11015663" cy="559572"/>
          </a:xfrm>
        </p:spPr>
        <p:txBody>
          <a:bodyPr wrap="square" lIns="0" tIns="18000" rIns="0" bIns="18000" anchor="ctr" anchorCtr="0">
            <a:spAutoFit/>
          </a:bodyPr>
          <a:lstStyle/>
          <a:p>
            <a:r>
              <a:rPr lang="en-US" sz="3400" noProof="0" dirty="0"/>
              <a:t>How to Exit Programs?</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00045" y="1096648"/>
            <a:ext cx="11007207" cy="975070"/>
          </a:xfrm>
        </p:spPr>
        <p:txBody>
          <a:bodyPr wrap="square" lIns="0" tIns="18000" rIns="0" bIns="18000" anchor="ctr" anchorCtr="0">
            <a:spAutoFit/>
          </a:bodyPr>
          <a:lstStyle/>
          <a:p>
            <a:pPr marL="342900" indent="-342900">
              <a:spcBef>
                <a:spcPts val="600"/>
              </a:spcBef>
            </a:pPr>
            <a:r>
              <a:rPr lang="en-US" sz="2800" dirty="0" err="1"/>
              <a:t>Ctrl+C</a:t>
            </a:r>
            <a:r>
              <a:rPr lang="en-US" sz="2800" dirty="0"/>
              <a:t>, but how does this work??</a:t>
            </a:r>
          </a:p>
          <a:p>
            <a:pPr marL="342900" indent="-342900">
              <a:spcBef>
                <a:spcPts val="600"/>
              </a:spcBef>
            </a:pPr>
            <a:r>
              <a:rPr lang="en-US" sz="2800" dirty="0"/>
              <a:t>Answer: </a:t>
            </a:r>
            <a:r>
              <a:rPr lang="en-US" sz="2800" b="1" dirty="0"/>
              <a:t>signals</a:t>
            </a:r>
          </a:p>
        </p:txBody>
      </p:sp>
    </p:spTree>
    <p:extLst>
      <p:ext uri="{BB962C8B-B14F-4D97-AF65-F5344CB8AC3E}">
        <p14:creationId xmlns:p14="http://schemas.microsoft.com/office/powerpoint/2010/main" val="372750784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3683</TotalTime>
  <Words>13325</Words>
  <Application>Microsoft Office PowerPoint</Application>
  <PresentationFormat>Widescreen</PresentationFormat>
  <Paragraphs>995</Paragraphs>
  <Slides>109</Slides>
  <Notes>57</Notes>
  <HiddenSlides>3</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109</vt:i4>
      </vt:variant>
    </vt:vector>
  </HeadingPairs>
  <TitlesOfParts>
    <vt:vector size="117" baseType="lpstr">
      <vt:lpstr>Verdana</vt:lpstr>
      <vt:lpstr>Times New Roman</vt:lpstr>
      <vt:lpstr>Consolas</vt:lpstr>
      <vt:lpstr>Arial</vt:lpstr>
      <vt:lpstr>Calibri</vt:lpstr>
      <vt:lpstr>USHE</vt:lpstr>
      <vt:lpstr>USHE_slide options</vt:lpstr>
      <vt:lpstr>Equation</vt:lpstr>
      <vt:lpstr>Modern Operating Systems</vt:lpstr>
      <vt:lpstr>Components of a Modern Computer (1)</vt:lpstr>
      <vt:lpstr>Components of a Modern Computer (2)</vt:lpstr>
      <vt:lpstr>The Operating System as an Extended Machine</vt:lpstr>
      <vt:lpstr>The Operating System as a Resource Manager</vt:lpstr>
      <vt:lpstr>History of Operating Systems</vt:lpstr>
      <vt:lpstr>First Generation: Vacuum tubes</vt:lpstr>
      <vt:lpstr>Second Generation: Transistors and Batch Systems (1)</vt:lpstr>
      <vt:lpstr>Second Generation: Transistors and Batch Systems (2)</vt:lpstr>
      <vt:lpstr>Second Generation: Transistors and Batch Systems (3)</vt:lpstr>
      <vt:lpstr>Third Generation: I C s and Multiprogramming</vt:lpstr>
      <vt:lpstr>Timesharing</vt:lpstr>
      <vt:lpstr>Timesharing and Multics</vt:lpstr>
      <vt:lpstr>U N I X – a Simpler Operating System </vt:lpstr>
      <vt:lpstr>M I N I X (1980s)</vt:lpstr>
      <vt:lpstr>Linux (1990s). Source: comp.os.minix</vt:lpstr>
      <vt:lpstr>Since Then, Linux (and Android) Have Thrived</vt:lpstr>
      <vt:lpstr>But So Has M I N I X</vt:lpstr>
      <vt:lpstr>Hardware</vt:lpstr>
      <vt:lpstr>Processors (1)</vt:lpstr>
      <vt:lpstr>Processors (2)</vt:lpstr>
      <vt:lpstr>Memory (1)</vt:lpstr>
      <vt:lpstr>Memory (2)</vt:lpstr>
      <vt:lpstr>Memory (3)</vt:lpstr>
      <vt:lpstr>Nonvolatile Storage</vt:lpstr>
      <vt:lpstr>Solid State Drives (S S D)</vt:lpstr>
      <vt:lpstr>I/O Devices (1)</vt:lpstr>
      <vt:lpstr>I/O Devices (2)</vt:lpstr>
      <vt:lpstr>I/O Devices (3)</vt:lpstr>
      <vt:lpstr>I/O Devices (4)</vt:lpstr>
      <vt:lpstr>I/O Devices (5)</vt:lpstr>
      <vt:lpstr>Buses</vt:lpstr>
      <vt:lpstr>Booting (U E F I)</vt:lpstr>
      <vt:lpstr>The Operating System Zoo</vt:lpstr>
      <vt:lpstr>What is an Operating System?</vt:lpstr>
      <vt:lpstr>Operating System Concepts</vt:lpstr>
      <vt:lpstr>Processes (1)</vt:lpstr>
      <vt:lpstr>Processes (2)</vt:lpstr>
      <vt:lpstr>Processes (3)</vt:lpstr>
      <vt:lpstr>Processes (4)</vt:lpstr>
      <vt:lpstr>Processes (5)</vt:lpstr>
      <vt:lpstr>Files (1)</vt:lpstr>
      <vt:lpstr>Files (2)</vt:lpstr>
      <vt:lpstr>Files (3)</vt:lpstr>
      <vt:lpstr>Files (4)</vt:lpstr>
      <vt:lpstr>Files (5)</vt:lpstr>
      <vt:lpstr>Files (6)</vt:lpstr>
      <vt:lpstr>Files (7)</vt:lpstr>
      <vt:lpstr>Files (8)</vt:lpstr>
      <vt:lpstr>Files (9)</vt:lpstr>
      <vt:lpstr>Ontogeny Recapitulates Phylogeny</vt:lpstr>
      <vt:lpstr>System Calls (1)</vt:lpstr>
      <vt:lpstr>System Calls (2)</vt:lpstr>
      <vt:lpstr>System Calls for Process Management </vt:lpstr>
      <vt:lpstr>System Calls for File Management </vt:lpstr>
      <vt:lpstr>System Calls for File System Management </vt:lpstr>
      <vt:lpstr>Miscellaneous System Calls</vt:lpstr>
      <vt:lpstr>A Minimum Shell</vt:lpstr>
      <vt:lpstr>System Calls for Process Management</vt:lpstr>
      <vt:lpstr>System Calls for Directory Management (1 of 2)</vt:lpstr>
      <vt:lpstr>System Calls for Directory Management (2 of 2)</vt:lpstr>
      <vt:lpstr>The Windows A P I (1)</vt:lpstr>
      <vt:lpstr>The Windows A P I (2)</vt:lpstr>
      <vt:lpstr>O S Structure: Monolithic (1 of 3)</vt:lpstr>
      <vt:lpstr>O S Structure: Monolithic (2 of 3)</vt:lpstr>
      <vt:lpstr>O S Structure: Monolithic (3 of 3)</vt:lpstr>
      <vt:lpstr>O S Structure: Virtualization (1 of 2)</vt:lpstr>
      <vt:lpstr>O S structure: Virtualization (2 of 2)</vt:lpstr>
      <vt:lpstr>Containers</vt:lpstr>
      <vt:lpstr>O S Structure: Exokernel</vt:lpstr>
      <vt:lpstr>O S Structure: Unikernel</vt:lpstr>
      <vt:lpstr>O S Structure: Microkernel-based Client/Server (1 of 3)</vt:lpstr>
      <vt:lpstr>O S Structure: Microkernel-based Client/Server (2 of 3)</vt:lpstr>
      <vt:lpstr>O S Structure: Microkernel-based Client/Server (3 of 3)</vt:lpstr>
      <vt:lpstr>The World According to C</vt:lpstr>
      <vt:lpstr>U N I X: Everything Is a File</vt:lpstr>
      <vt:lpstr>C: Everything Is a File</vt:lpstr>
      <vt:lpstr>Hello World? (1 of 3)</vt:lpstr>
      <vt:lpstr>Hello World! (1 of 3)</vt:lpstr>
      <vt:lpstr>Build Process</vt:lpstr>
      <vt:lpstr>Hello World? (2 of 3)</vt:lpstr>
      <vt:lpstr>Recall: Everything Is a File!</vt:lpstr>
      <vt:lpstr>Hello World! (2 of 3)</vt:lpstr>
      <vt:lpstr>Hello World? (3 of 3)</vt:lpstr>
      <vt:lpstr>Hello World! (3 of 3)</vt:lpstr>
      <vt:lpstr>Standard Library</vt:lpstr>
      <vt:lpstr>System All on x 8 6: Difference Between 3 2 b and 6 4 b</vt:lpstr>
      <vt:lpstr>System Calls: Internals (x86, 32b)</vt:lpstr>
      <vt:lpstr>Linux System Calls (x86, 32b)</vt:lpstr>
      <vt:lpstr>Linux System Calls (x86-64)</vt:lpstr>
      <vt:lpstr>Hello World! (Linux, x86)</vt:lpstr>
      <vt:lpstr>Hello World! (Linux, x86-64)</vt:lpstr>
      <vt:lpstr>Process Management System Calls</vt:lpstr>
      <vt:lpstr>Process Creation (1 of 2)</vt:lpstr>
      <vt:lpstr>fork, wait</vt:lpstr>
      <vt:lpstr>Process Creation (2 of 2)</vt:lpstr>
      <vt:lpstr>fork, wait, execv</vt:lpstr>
      <vt:lpstr>Minimal Shell</vt:lpstr>
      <vt:lpstr>How to Exit Programs?</vt:lpstr>
      <vt:lpstr>System Calls for Signals</vt:lpstr>
      <vt:lpstr>Signal, alarm, kill</vt:lpstr>
      <vt:lpstr>Alarm Example</vt:lpstr>
      <vt:lpstr>Pipe Example (1 of 2)</vt:lpstr>
      <vt:lpstr>Open, close, pipe, dup</vt:lpstr>
      <vt:lpstr>Pipe Example (2 of 2)</vt:lpstr>
      <vt:lpstr>Pipe Example Quiz: Can we skip these closes?</vt:lpstr>
      <vt:lpstr>Recap</vt:lpstr>
      <vt:lpstr>Metric Units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1</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Vinothini Radhakrishnan</cp:lastModifiedBy>
  <cp:revision>371</cp:revision>
  <dcterms:modified xsi:type="dcterms:W3CDTF">2023-08-08T07:47:47Z</dcterms:modified>
</cp:coreProperties>
</file>